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notesMasterIdLst>
    <p:notesMasterId r:id="rId61"/>
  </p:notesMasterIdLst>
  <p:sldIdLst>
    <p:sldId id="256" r:id="rId2"/>
    <p:sldId id="258" r:id="rId3"/>
    <p:sldId id="410" r:id="rId4"/>
    <p:sldId id="259" r:id="rId5"/>
    <p:sldId id="264" r:id="rId6"/>
    <p:sldId id="273" r:id="rId7"/>
    <p:sldId id="274" r:id="rId8"/>
    <p:sldId id="261" r:id="rId9"/>
    <p:sldId id="412" r:id="rId10"/>
    <p:sldId id="411" r:id="rId11"/>
    <p:sldId id="381" r:id="rId12"/>
    <p:sldId id="382" r:id="rId13"/>
    <p:sldId id="383" r:id="rId14"/>
    <p:sldId id="384" r:id="rId15"/>
    <p:sldId id="385" r:id="rId16"/>
    <p:sldId id="386" r:id="rId17"/>
    <p:sldId id="387" r:id="rId18"/>
    <p:sldId id="388" r:id="rId19"/>
    <p:sldId id="389" r:id="rId20"/>
    <p:sldId id="390" r:id="rId21"/>
    <p:sldId id="392" r:id="rId22"/>
    <p:sldId id="404" r:id="rId23"/>
    <p:sldId id="394" r:id="rId24"/>
    <p:sldId id="405" r:id="rId25"/>
    <p:sldId id="406" r:id="rId26"/>
    <p:sldId id="407" r:id="rId27"/>
    <p:sldId id="408" r:id="rId28"/>
    <p:sldId id="409" r:id="rId29"/>
    <p:sldId id="262" r:id="rId30"/>
    <p:sldId id="379" r:id="rId31"/>
    <p:sldId id="413" r:id="rId32"/>
    <p:sldId id="380" r:id="rId33"/>
    <p:sldId id="414" r:id="rId34"/>
    <p:sldId id="415" r:id="rId35"/>
    <p:sldId id="416" r:id="rId36"/>
    <p:sldId id="417" r:id="rId37"/>
    <p:sldId id="275" r:id="rId38"/>
    <p:sldId id="345" r:id="rId39"/>
    <p:sldId id="393" r:id="rId40"/>
    <p:sldId id="344" r:id="rId41"/>
    <p:sldId id="368" r:id="rId42"/>
    <p:sldId id="367" r:id="rId43"/>
    <p:sldId id="395" r:id="rId44"/>
    <p:sldId id="346" r:id="rId45"/>
    <p:sldId id="283" r:id="rId46"/>
    <p:sldId id="289" r:id="rId47"/>
    <p:sldId id="291" r:id="rId48"/>
    <p:sldId id="292" r:id="rId49"/>
    <p:sldId id="430" r:id="rId50"/>
    <p:sldId id="440" r:id="rId51"/>
    <p:sldId id="441" r:id="rId52"/>
    <p:sldId id="442" r:id="rId53"/>
    <p:sldId id="443" r:id="rId54"/>
    <p:sldId id="377" r:id="rId55"/>
    <p:sldId id="444" r:id="rId56"/>
    <p:sldId id="445" r:id="rId57"/>
    <p:sldId id="448" r:id="rId58"/>
    <p:sldId id="374" r:id="rId59"/>
    <p:sldId id="447"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4" d="100"/>
          <a:sy n="154" d="100"/>
        </p:scale>
        <p:origin x="1284"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68B7BC-5870-4EA3-981A-A7178AC82794}" type="datetimeFigureOut">
              <a:rPr lang="en-US" smtClean="0"/>
              <a:t>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8E170-2434-461E-839B-9A659D296949}" type="slidenum">
              <a:rPr lang="en-US" smtClean="0"/>
              <a:t>‹#›</a:t>
            </a:fld>
            <a:endParaRPr lang="en-US"/>
          </a:p>
        </p:txBody>
      </p:sp>
    </p:spTree>
    <p:extLst>
      <p:ext uri="{BB962C8B-B14F-4D97-AF65-F5344CB8AC3E}">
        <p14:creationId xmlns:p14="http://schemas.microsoft.com/office/powerpoint/2010/main" val="1288375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04.01.2023</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Next, is reasonable suspicion. This part of the mountain trek is the part the kids can make it to. You have started to make the hike, but you really haven't made it that far. It's still not too late to turn around... </a:t>
            </a:r>
          </a:p>
          <a:p>
            <a:pPr lvl="0"/>
            <a:endParaRPr lang="en-US"/>
          </a:p>
          <a:p>
            <a:pPr lvl="0"/>
            <a:r>
              <a:rPr lang="en-US"/>
              <a:t>In legal sense, we look at this as what an officer has to stop someone. If you are walking down the street in the middle of Texas summer with a ski mask and a trench coat, that's reasonable suspicion to stop you. However, if it is the Texas winter like we have been experiencing, its a little more justified.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04.01.2023</a:t>
            </a:fld>
            <a:endParaRPr lang="cs-CZ"/>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Next, is reasonable suspicion. This part of the mountain trek is the part the kids can make it to. You have started to make the hike, but you really haven't made it that far. It's still not too late to turn around... </a:t>
            </a:r>
          </a:p>
          <a:p>
            <a:pPr lvl="0"/>
            <a:endParaRPr lang="en-US"/>
          </a:p>
          <a:p>
            <a:pPr lvl="0"/>
            <a:r>
              <a:rPr lang="en-US"/>
              <a:t>In legal sense, we look at this as what an officer has to stop someone. If you are walking down the street in the middle of Texas summer with a ski mask and a trench coat, that's reasonable suspicion to stop you. However, if it is the Texas winter like we have been experiencing, its a little more justified.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5</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Celestia-R1---OverlayTitle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397750" cy="6858000"/>
          </a:xfrm>
          <a:prstGeom prst="rect">
            <a:avLst/>
          </a:prstGeom>
        </p:spPr>
      </p:pic>
      <p:sp>
        <p:nvSpPr>
          <p:cNvPr id="2" name="Title 1"/>
          <p:cNvSpPr>
            <a:spLocks noGrp="1"/>
          </p:cNvSpPr>
          <p:nvPr>
            <p:ph type="ctrTitle"/>
          </p:nvPr>
        </p:nvSpPr>
        <p:spPr>
          <a:xfrm>
            <a:off x="2743973" y="1964267"/>
            <a:ext cx="5714228" cy="2421464"/>
          </a:xfrm>
        </p:spPr>
        <p:txBody>
          <a:bodyPr anchor="b">
            <a:normAutofit/>
          </a:bodyPr>
          <a:lstStyle>
            <a:lvl1pPr algn="r">
              <a:defRPr sz="4400">
                <a:effectLst/>
              </a:defRPr>
            </a:lvl1pPr>
          </a:lstStyle>
          <a:p>
            <a:r>
              <a:rPr lang="en-US"/>
              <a:t>Click to edit Master title style</a:t>
            </a:r>
            <a:endParaRPr lang="en-US" dirty="0"/>
          </a:p>
        </p:txBody>
      </p:sp>
      <p:sp>
        <p:nvSpPr>
          <p:cNvPr id="3" name="Subtitle 2"/>
          <p:cNvSpPr>
            <a:spLocks noGrp="1"/>
          </p:cNvSpPr>
          <p:nvPr>
            <p:ph type="subTitle" idx="1"/>
          </p:nvPr>
        </p:nvSpPr>
        <p:spPr>
          <a:xfrm>
            <a:off x="2743973" y="4385733"/>
            <a:ext cx="5714228"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752311" y="5870576"/>
            <a:ext cx="1212173" cy="377825"/>
          </a:xfrm>
        </p:spPr>
        <p:txBody>
          <a:bodyPr/>
          <a:lstStyle/>
          <a:p>
            <a:fld id="{3ECF18D7-5129-415D-9354-BB753300ED3C}" type="datetimeFigureOut">
              <a:rPr lang="en-US" smtClean="0"/>
              <a:pPr/>
              <a:t>1/4/2023</a:t>
            </a:fld>
            <a:endParaRPr lang="en-US"/>
          </a:p>
        </p:txBody>
      </p:sp>
      <p:sp>
        <p:nvSpPr>
          <p:cNvPr id="5" name="Footer Placeholder 4"/>
          <p:cNvSpPr>
            <a:spLocks noGrp="1"/>
          </p:cNvSpPr>
          <p:nvPr>
            <p:ph type="ftr" sz="quarter" idx="11"/>
          </p:nvPr>
        </p:nvSpPr>
        <p:spPr>
          <a:xfrm>
            <a:off x="2743973" y="5870576"/>
            <a:ext cx="3932137" cy="377825"/>
          </a:xfrm>
        </p:spPr>
        <p:txBody>
          <a:bodyPr/>
          <a:lstStyle/>
          <a:p>
            <a:endParaRPr lang="en-US"/>
          </a:p>
        </p:txBody>
      </p:sp>
      <p:sp>
        <p:nvSpPr>
          <p:cNvPr id="6" name="Slide Number Placeholder 5"/>
          <p:cNvSpPr>
            <a:spLocks noGrp="1"/>
          </p:cNvSpPr>
          <p:nvPr>
            <p:ph type="sldNum" sz="quarter" idx="12"/>
          </p:nvPr>
        </p:nvSpPr>
        <p:spPr>
          <a:xfrm>
            <a:off x="8040685" y="5870576"/>
            <a:ext cx="417516" cy="377825"/>
          </a:xfrm>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2612866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4732865"/>
            <a:ext cx="7772400" cy="566738"/>
          </a:xfrm>
        </p:spPr>
        <p:txBody>
          <a:bodyPr anchor="b">
            <a:normAutofit/>
          </a:bodyPr>
          <a:lstStyle>
            <a:lvl1pPr algn="l">
              <a:defRPr sz="2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4401" y="932112"/>
            <a:ext cx="6858000"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57201" y="5299603"/>
            <a:ext cx="77724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CF18D7-5129-415D-9354-BB753300ED3C}" type="datetimeFigureOut">
              <a:rPr lang="en-US" smtClean="0"/>
              <a:pPr/>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632756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3" y="609602"/>
            <a:ext cx="7772399"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457202" y="4343400"/>
            <a:ext cx="7772399"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283852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7" name="Picture 1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4" name="TextBox 13"/>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988671" y="3352800"/>
            <a:ext cx="6876133" cy="381000"/>
          </a:xfrm>
        </p:spPr>
        <p:txBody>
          <a:bodyPr anchor="ct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462266" y="4343400"/>
            <a:ext cx="77724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53839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3291648"/>
            <a:ext cx="7772401" cy="1468800"/>
          </a:xfrm>
        </p:spPr>
        <p:txBody>
          <a:bodyPr anchor="b">
            <a:normAutofit/>
          </a:bodyPr>
          <a:lstStyle>
            <a:lvl1pPr algn="l">
              <a:defRPr sz="2800" b="0" cap="none"/>
            </a:lvl1pPr>
          </a:lstStyle>
          <a:p>
            <a:r>
              <a:rPr lang="en-US"/>
              <a:t>Click to edit Master title style</a:t>
            </a:r>
            <a:endParaRPr lang="en-US" dirty="0"/>
          </a:p>
        </p:txBody>
      </p:sp>
      <p:sp>
        <p:nvSpPr>
          <p:cNvPr id="3" name="Text Placeholder 2"/>
          <p:cNvSpPr>
            <a:spLocks noGrp="1"/>
          </p:cNvSpPr>
          <p:nvPr>
            <p:ph type="body" idx="1"/>
          </p:nvPr>
        </p:nvSpPr>
        <p:spPr>
          <a:xfrm>
            <a:off x="457200" y="4760448"/>
            <a:ext cx="7772402"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7310484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11" name="TextBox 10"/>
          <p:cNvSpPr txBox="1"/>
          <p:nvPr/>
        </p:nvSpPr>
        <p:spPr>
          <a:xfrm>
            <a:off x="421796" y="718114"/>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6" name="TextBox 15"/>
          <p:cNvSpPr txBox="1"/>
          <p:nvPr/>
        </p:nvSpPr>
        <p:spPr>
          <a:xfrm>
            <a:off x="7735800" y="2751671"/>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879115" y="609602"/>
            <a:ext cx="7091297"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457200" y="3886200"/>
            <a:ext cx="7772401" cy="8890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57200" y="4775200"/>
            <a:ext cx="7772401" cy="10160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964076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4440" y="609602"/>
            <a:ext cx="7772401" cy="2743199"/>
          </a:xfrm>
        </p:spPr>
        <p:txBody>
          <a:bodyPr vert="horz" lIns="91440" tIns="45720" rIns="91440" bIns="45720" rtlCol="0" anchor="ctr">
            <a:normAutofit/>
          </a:bodyPr>
          <a:lstStyle>
            <a:lvl1pPr>
              <a:defRPr lang="en-US" sz="2800"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464440" y="3505200"/>
            <a:ext cx="7772401" cy="838200"/>
          </a:xfrm>
        </p:spPr>
        <p:txBody>
          <a:bodyPr vert="horz" lIns="91440" tIns="45720" rIns="91440" bIns="45720" rtlCol="0" anchor="b">
            <a:normAutofit/>
          </a:bodyPr>
          <a:lstStyle>
            <a:lvl1pPr>
              <a:buNone/>
              <a:defRPr lang="en-US" sz="20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464439" y="4343400"/>
            <a:ext cx="7772401" cy="14478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70160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8" name="Title 1"/>
          <p:cNvSpPr>
            <a:spLocks noGrp="1"/>
          </p:cNvSpPr>
          <p:nvPr>
            <p:ph type="title"/>
          </p:nvPr>
        </p:nvSpPr>
        <p:spPr>
          <a:xfrm>
            <a:off x="457200" y="609601"/>
            <a:ext cx="7772400" cy="1456267"/>
          </a:xfrm>
        </p:spPr>
        <p:txBody>
          <a:bodyPr>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CF18D7-5129-415D-9354-BB753300ED3C}"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278609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Vertical Title 1"/>
          <p:cNvSpPr>
            <a:spLocks noGrp="1"/>
          </p:cNvSpPr>
          <p:nvPr>
            <p:ph type="title" orient="vert"/>
          </p:nvPr>
        </p:nvSpPr>
        <p:spPr>
          <a:xfrm>
            <a:off x="6552978" y="609600"/>
            <a:ext cx="1676621" cy="5181601"/>
          </a:xfrm>
        </p:spPr>
        <p:txBody>
          <a:bodyPr vert="eaVert">
            <a:normAutofit/>
          </a:bodyPr>
          <a:lstStyle>
            <a:lvl1pPr>
              <a:defRPr sz="28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5990184"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CF18D7-5129-415D-9354-BB753300ED3C}"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023887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CF18D7-5129-415D-9354-BB753300ED3C}"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3481484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2" y="3308581"/>
            <a:ext cx="77724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457201" y="4777381"/>
            <a:ext cx="7772400" cy="860400"/>
          </a:xfrm>
        </p:spPr>
        <p:txBody>
          <a:bodyPr anchor="t">
            <a:normAutofit/>
          </a:bodyPr>
          <a:lstStyle>
            <a:lvl1pPr marL="0" indent="0" algn="l">
              <a:buNone/>
              <a:defRPr sz="18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CF18D7-5129-415D-9354-BB753300ED3C}" type="datetimeFigureOut">
              <a:rPr lang="en-US" smtClean="0"/>
              <a:pPr/>
              <a:t>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997725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1" y="2142068"/>
            <a:ext cx="3813048"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6553" y="2142068"/>
            <a:ext cx="3813048"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CF18D7-5129-415D-9354-BB753300ED3C}" type="datetimeFigureOut">
              <a:rPr lang="en-US" smtClean="0"/>
              <a:pPr/>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2303395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p:txBody>
          <a:bodyPr>
            <a:normAutofit/>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743480" y="2218267"/>
            <a:ext cx="354060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11120" y="2218267"/>
            <a:ext cx="35184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6552" y="2870201"/>
            <a:ext cx="3813048"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CF18D7-5129-415D-9354-BB753300ED3C}" type="datetimeFigureOut">
              <a:rPr lang="en-US" smtClean="0"/>
              <a:pPr/>
              <a:t>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3468179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57201" y="609601"/>
            <a:ext cx="7772400" cy="1456267"/>
          </a:xfrm>
        </p:spPr>
        <p:txBody>
          <a:bodyPr>
            <a:normAutofit/>
          </a:bodyPr>
          <a:lstStyle>
            <a:lvl1pPr>
              <a:defRPr sz="32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CF18D7-5129-415D-9354-BB753300ED3C}" type="datetimeFigureOut">
              <a:rPr lang="en-US" smtClean="0"/>
              <a:pPr/>
              <a:t>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389253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Date Placeholder 1"/>
          <p:cNvSpPr>
            <a:spLocks noGrp="1"/>
          </p:cNvSpPr>
          <p:nvPr>
            <p:ph type="dt" sz="half" idx="10"/>
          </p:nvPr>
        </p:nvSpPr>
        <p:spPr/>
        <p:txBody>
          <a:bodyPr/>
          <a:lstStyle/>
          <a:p>
            <a:fld id="{3ECF18D7-5129-415D-9354-BB753300ED3C}" type="datetimeFigureOut">
              <a:rPr lang="en-US" smtClean="0"/>
              <a:pPr/>
              <a:t>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3369143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1718" y="1557868"/>
            <a:ext cx="2862910" cy="1439332"/>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606144" y="609601"/>
            <a:ext cx="4627975"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1718" y="2997200"/>
            <a:ext cx="2862910" cy="18457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CF18D7-5129-415D-9354-BB753300ED3C}" type="datetimeFigureOut">
              <a:rPr lang="en-US" smtClean="0"/>
              <a:pPr/>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1459962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1" name="Picture 10" descr="Celestia-R1---OverlayContentS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6" y="0"/>
            <a:ext cx="9118600" cy="6858000"/>
          </a:xfrm>
          <a:prstGeom prst="rect">
            <a:avLst/>
          </a:prstGeom>
        </p:spPr>
      </p:pic>
      <p:sp>
        <p:nvSpPr>
          <p:cNvPr id="2" name="Title 1"/>
          <p:cNvSpPr>
            <a:spLocks noGrp="1"/>
          </p:cNvSpPr>
          <p:nvPr>
            <p:ph type="title"/>
          </p:nvPr>
        </p:nvSpPr>
        <p:spPr>
          <a:xfrm>
            <a:off x="462128" y="1735672"/>
            <a:ext cx="4097204" cy="1371600"/>
          </a:xfrm>
        </p:spPr>
        <p:txBody>
          <a:bodyPr anchor="b">
            <a:normAutofit/>
          </a:bodyPr>
          <a:lstStyle>
            <a:lvl1pPr algn="l">
              <a:defRPr sz="24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029200" y="914400"/>
            <a:ext cx="3200400"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lvl1pPr>
              <a:defRPr lang="en-US" sz="1600" dirty="0"/>
            </a:lvl1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a:xfrm>
            <a:off x="462128" y="3107272"/>
            <a:ext cx="4097204"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CF18D7-5129-415D-9354-BB753300ED3C}" type="datetimeFigureOut">
              <a:rPr lang="en-US" smtClean="0"/>
              <a:pPr/>
              <a:t>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487089-5DCC-4295-950A-69BE9ED470C7}" type="slidenum">
              <a:rPr lang="en-US" smtClean="0"/>
              <a:pPr/>
              <a:t>‹#›</a:t>
            </a:fld>
            <a:endParaRPr lang="en-US"/>
          </a:p>
        </p:txBody>
      </p:sp>
    </p:spTree>
    <p:extLst>
      <p:ext uri="{BB962C8B-B14F-4D97-AF65-F5344CB8AC3E}">
        <p14:creationId xmlns:p14="http://schemas.microsoft.com/office/powerpoint/2010/main" val="3471909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09601"/>
            <a:ext cx="7772400"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142068"/>
            <a:ext cx="7772400"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523712" y="5870576"/>
            <a:ext cx="1212173"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CF18D7-5129-415D-9354-BB753300ED3C}" type="datetimeFigureOut">
              <a:rPr lang="en-US" smtClean="0"/>
              <a:pPr/>
              <a:t>1/4/2023</a:t>
            </a:fld>
            <a:endParaRPr lang="en-US"/>
          </a:p>
        </p:txBody>
      </p:sp>
      <p:sp>
        <p:nvSpPr>
          <p:cNvPr id="5" name="Footer Placeholder 4"/>
          <p:cNvSpPr>
            <a:spLocks noGrp="1"/>
          </p:cNvSpPr>
          <p:nvPr>
            <p:ph type="ftr" sz="quarter" idx="3"/>
          </p:nvPr>
        </p:nvSpPr>
        <p:spPr>
          <a:xfrm>
            <a:off x="457200" y="5870576"/>
            <a:ext cx="5990311"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812085" y="5870576"/>
            <a:ext cx="417516"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487089-5DCC-4295-950A-69BE9ED470C7}" type="slidenum">
              <a:rPr lang="en-US" smtClean="0"/>
              <a:pPr/>
              <a:t>‹#›</a:t>
            </a:fld>
            <a:endParaRPr lang="en-US"/>
          </a:p>
        </p:txBody>
      </p:sp>
    </p:spTree>
    <p:extLst>
      <p:ext uri="{BB962C8B-B14F-4D97-AF65-F5344CB8AC3E}">
        <p14:creationId xmlns:p14="http://schemas.microsoft.com/office/powerpoint/2010/main" val="2936270610"/>
      </p:ext>
    </p:extLst>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hyperlink" Target="mailto:mark@thetexastrialattorney.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mailto:mark@thetexastrialattorney.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7C2CAA69-4C1A-87A8-DBCF-B792ACD14A25}"/>
              </a:ext>
            </a:extLst>
          </p:cNvPr>
          <p:cNvPicPr>
            <a:picLocks noChangeAspect="1"/>
          </p:cNvPicPr>
          <p:nvPr/>
        </p:nvPicPr>
        <p:blipFill rotWithShape="1">
          <a:blip r:embed="rId3">
            <a:alphaModFix amt="20000"/>
          </a:blip>
          <a:srcRect l="2320" r="30680" b="-1"/>
          <a:stretch/>
        </p:blipFill>
        <p:spPr>
          <a:xfrm>
            <a:off x="-76200" y="0"/>
            <a:ext cx="9143980" cy="6857990"/>
          </a:xfrm>
          <a:prstGeom prst="rect">
            <a:avLst/>
          </a:prstGeom>
        </p:spPr>
      </p:pic>
      <p:sp>
        <p:nvSpPr>
          <p:cNvPr id="2" name="Title 1"/>
          <p:cNvSpPr>
            <a:spLocks noGrp="1"/>
          </p:cNvSpPr>
          <p:nvPr>
            <p:ph type="ctrTitle"/>
          </p:nvPr>
        </p:nvSpPr>
        <p:spPr>
          <a:xfrm>
            <a:off x="0" y="1219200"/>
            <a:ext cx="9143980" cy="1507064"/>
          </a:xfrm>
        </p:spPr>
        <p:txBody>
          <a:bodyPr>
            <a:noAutofit/>
          </a:bodyPr>
          <a:lstStyle/>
          <a:p>
            <a:r>
              <a:rPr lang="en-US" sz="4600" b="1" dirty="0">
                <a:latin typeface="Trebuchet MS" pitchFamily="34" charset="0"/>
                <a:cs typeface="Arial" pitchFamily="34" charset="0"/>
              </a:rPr>
              <a:t>ALMOST EVERYTHING YOU NEED </a:t>
            </a:r>
            <a:br>
              <a:rPr lang="en-US" sz="4600" b="1" dirty="0">
                <a:latin typeface="Trebuchet MS" pitchFamily="34" charset="0"/>
                <a:cs typeface="Arial" pitchFamily="34" charset="0"/>
              </a:rPr>
            </a:br>
            <a:r>
              <a:rPr lang="en-US" sz="4600" b="1" dirty="0">
                <a:latin typeface="Trebuchet MS" pitchFamily="34" charset="0"/>
                <a:cs typeface="Arial" pitchFamily="34" charset="0"/>
              </a:rPr>
              <a:t>TO WIN DWI TRIALS</a:t>
            </a:r>
          </a:p>
        </p:txBody>
      </p:sp>
      <p:sp>
        <p:nvSpPr>
          <p:cNvPr id="3" name="Subtitle 2"/>
          <p:cNvSpPr>
            <a:spLocks noGrp="1"/>
          </p:cNvSpPr>
          <p:nvPr>
            <p:ph type="subTitle" idx="1"/>
          </p:nvPr>
        </p:nvSpPr>
        <p:spPr>
          <a:xfrm>
            <a:off x="3581400" y="3733800"/>
            <a:ext cx="5398294" cy="1405467"/>
          </a:xfrm>
        </p:spPr>
        <p:txBody>
          <a:bodyPr>
            <a:noAutofit/>
          </a:bodyPr>
          <a:lstStyle/>
          <a:p>
            <a:pPr>
              <a:lnSpc>
                <a:spcPct val="90000"/>
              </a:lnSpc>
            </a:pPr>
            <a:r>
              <a:rPr lang="en-US" sz="2400" b="1" dirty="0"/>
              <a:t>Mark Ryan Thiessen</a:t>
            </a:r>
          </a:p>
          <a:p>
            <a:pPr>
              <a:lnSpc>
                <a:spcPct val="90000"/>
              </a:lnSpc>
            </a:pPr>
            <a:r>
              <a:rPr lang="en-US" sz="2400" dirty="0"/>
              <a:t>The Thiessen Law Firm</a:t>
            </a:r>
          </a:p>
          <a:p>
            <a:pPr>
              <a:lnSpc>
                <a:spcPct val="90000"/>
              </a:lnSpc>
            </a:pPr>
            <a:r>
              <a:rPr lang="en-US" sz="2400" dirty="0"/>
              <a:t>733 E. 12 ½ Street</a:t>
            </a:r>
          </a:p>
          <a:p>
            <a:pPr>
              <a:lnSpc>
                <a:spcPct val="90000"/>
              </a:lnSpc>
            </a:pPr>
            <a:r>
              <a:rPr lang="en-US" sz="2400" dirty="0"/>
              <a:t>Houston, Texas  77008</a:t>
            </a:r>
          </a:p>
          <a:p>
            <a:pPr>
              <a:lnSpc>
                <a:spcPct val="90000"/>
              </a:lnSpc>
            </a:pPr>
            <a:r>
              <a:rPr lang="en-US" sz="2400" dirty="0">
                <a:solidFill>
                  <a:srgbClr val="FFFF00"/>
                </a:solidFill>
                <a:hlinkClick r:id="rId4">
                  <a:extLst>
                    <a:ext uri="{A12FA001-AC4F-418D-AE19-62706E023703}">
                      <ahyp:hlinkClr xmlns:ahyp="http://schemas.microsoft.com/office/drawing/2018/hyperlinkcolor" val="tx"/>
                    </a:ext>
                  </a:extLst>
                </a:hlinkClick>
              </a:rPr>
              <a:t>mark@thetexastrialattorney.com</a:t>
            </a:r>
            <a:endParaRPr lang="en-US" sz="2400" dirty="0">
              <a:solidFill>
                <a:srgbClr val="FFFF00"/>
              </a:solidFill>
            </a:endParaRPr>
          </a:p>
          <a:p>
            <a:pPr>
              <a:lnSpc>
                <a:spcPct val="90000"/>
              </a:lnSpc>
            </a:pPr>
            <a:r>
              <a:rPr lang="en-US" sz="2400" dirty="0"/>
              <a:t>Cell: (832) 654-3058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143000"/>
          </a:xfrm>
        </p:spPr>
        <p:txBody>
          <a:bodyPr>
            <a:normAutofit/>
          </a:bodyPr>
          <a:lstStyle/>
          <a:p>
            <a:pPr algn="ctr"/>
            <a:r>
              <a:rPr lang="en-US" sz="6000" b="1" dirty="0">
                <a:solidFill>
                  <a:srgbClr val="FFFF00"/>
                </a:solidFill>
              </a:rPr>
              <a:t>EDUCATE ABOUT SFSTs</a:t>
            </a:r>
          </a:p>
        </p:txBody>
      </p:sp>
      <p:sp>
        <p:nvSpPr>
          <p:cNvPr id="3" name="Content Placeholder 2"/>
          <p:cNvSpPr>
            <a:spLocks noGrp="1"/>
          </p:cNvSpPr>
          <p:nvPr>
            <p:ph idx="1"/>
          </p:nvPr>
        </p:nvSpPr>
        <p:spPr>
          <a:xfrm>
            <a:off x="914400" y="1447800"/>
            <a:ext cx="7772400" cy="5334000"/>
          </a:xfrm>
        </p:spPr>
        <p:txBody>
          <a:bodyPr>
            <a:normAutofit/>
          </a:bodyPr>
          <a:lstStyle/>
          <a:p>
            <a:r>
              <a:rPr lang="en-US" sz="2000" dirty="0"/>
              <a:t>Officer Training</a:t>
            </a:r>
          </a:p>
          <a:p>
            <a:pPr lvl="1"/>
            <a:r>
              <a:rPr lang="en-US" sz="2000" dirty="0"/>
              <a:t>40 hour course, </a:t>
            </a:r>
          </a:p>
          <a:p>
            <a:pPr lvl="1"/>
            <a:r>
              <a:rPr lang="en-US" sz="2000" dirty="0"/>
              <a:t>Graded at end, </a:t>
            </a:r>
          </a:p>
          <a:p>
            <a:pPr lvl="1"/>
            <a:r>
              <a:rPr lang="en-US" sz="2000" dirty="0"/>
              <a:t>Credit for Correct Answers</a:t>
            </a:r>
          </a:p>
          <a:p>
            <a:endParaRPr lang="en-US" sz="2000" b="1" dirty="0"/>
          </a:p>
          <a:p>
            <a:r>
              <a:rPr lang="en-US" sz="2000" b="1" dirty="0"/>
              <a:t>HGN</a:t>
            </a:r>
          </a:p>
          <a:p>
            <a:pPr lvl="1"/>
            <a:r>
              <a:rPr lang="en-US" sz="2000" dirty="0"/>
              <a:t>Trained by Fellow Police Officers</a:t>
            </a:r>
          </a:p>
          <a:p>
            <a:pPr lvl="1"/>
            <a:r>
              <a:rPr lang="en-US" sz="2000" dirty="0"/>
              <a:t>Highly Technical, </a:t>
            </a:r>
          </a:p>
          <a:p>
            <a:pPr lvl="1"/>
            <a:r>
              <a:rPr lang="en-US" sz="2000" dirty="0"/>
              <a:t>88 Types, </a:t>
            </a:r>
          </a:p>
          <a:p>
            <a:pPr lvl="1"/>
            <a:r>
              <a:rPr lang="en-US" sz="2000" dirty="0"/>
              <a:t>Doesn’t Measure Mental or Physical</a:t>
            </a:r>
          </a:p>
          <a:p>
            <a:pPr lvl="1"/>
            <a:r>
              <a:rPr lang="en-US" sz="2000" dirty="0"/>
              <a:t>No Definition of How Far/ How Many Jerk</a:t>
            </a:r>
          </a:p>
          <a:p>
            <a:pPr lvl="1"/>
            <a:r>
              <a:rPr lang="en-US" sz="2000" dirty="0"/>
              <a:t>HGN Demo</a:t>
            </a:r>
          </a:p>
        </p:txBody>
      </p:sp>
    </p:spTree>
    <p:extLst>
      <p:ext uri="{BB962C8B-B14F-4D97-AF65-F5344CB8AC3E}">
        <p14:creationId xmlns:p14="http://schemas.microsoft.com/office/powerpoint/2010/main" val="1470680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ECB6-502D-42F0-9340-3925CA4FEE03}"/>
              </a:ext>
            </a:extLst>
          </p:cNvPr>
          <p:cNvSpPr>
            <a:spLocks noGrp="1"/>
          </p:cNvSpPr>
          <p:nvPr>
            <p:ph type="title"/>
          </p:nvPr>
        </p:nvSpPr>
        <p:spPr>
          <a:xfrm>
            <a:off x="685800" y="76200"/>
            <a:ext cx="7772400" cy="1456267"/>
          </a:xfrm>
        </p:spPr>
        <p:txBody>
          <a:bodyPr>
            <a:normAutofit/>
          </a:bodyPr>
          <a:lstStyle/>
          <a:p>
            <a:pPr algn="ctr"/>
            <a:r>
              <a:rPr lang="en-US" sz="4400" b="1" dirty="0">
                <a:solidFill>
                  <a:srgbClr val="FFFF00"/>
                </a:solidFill>
              </a:rPr>
              <a:t>TRE 803(18) Learned Treatise</a:t>
            </a:r>
          </a:p>
        </p:txBody>
      </p:sp>
      <p:sp>
        <p:nvSpPr>
          <p:cNvPr id="3" name="Content Placeholder 2">
            <a:extLst>
              <a:ext uri="{FF2B5EF4-FFF2-40B4-BE49-F238E27FC236}">
                <a16:creationId xmlns:a16="http://schemas.microsoft.com/office/drawing/2014/main" id="{9EC00ECA-2C14-4619-BEB4-F33C2B5D412E}"/>
              </a:ext>
            </a:extLst>
          </p:cNvPr>
          <p:cNvSpPr>
            <a:spLocks noGrp="1"/>
          </p:cNvSpPr>
          <p:nvPr>
            <p:ph idx="1"/>
          </p:nvPr>
        </p:nvSpPr>
        <p:spPr>
          <a:xfrm>
            <a:off x="457200" y="1676400"/>
            <a:ext cx="7772400" cy="5181600"/>
          </a:xfrm>
        </p:spPr>
        <p:txBody>
          <a:bodyPr>
            <a:normAutofit/>
          </a:bodyPr>
          <a:lstStyle/>
          <a:p>
            <a:r>
              <a:rPr lang="en-US" sz="2000" dirty="0"/>
              <a:t>EXCEPTIONS TO HEARSAY:</a:t>
            </a:r>
          </a:p>
          <a:p>
            <a:r>
              <a:rPr lang="en-US" sz="2000" dirty="0"/>
              <a:t>(18) Statements in Learned Treatises, Periodicals, or Pamphlets. A statement contained in a treatise, periodical, or pamphlet if:</a:t>
            </a:r>
          </a:p>
          <a:p>
            <a:pPr marL="320040" lvl="1" indent="0">
              <a:buNone/>
            </a:pPr>
            <a:r>
              <a:rPr lang="en-US" sz="2000" dirty="0"/>
              <a:t>	(A) the statement is called to the attention of an expert witness on cross-examination or relied on by the expert on direct examination; and</a:t>
            </a:r>
          </a:p>
          <a:p>
            <a:pPr marL="0" indent="0">
              <a:buNone/>
            </a:pPr>
            <a:r>
              <a:rPr lang="en-US" sz="2000" dirty="0"/>
              <a:t>	(B) the publication is established as a reliable authority by the expert’s admission or testimony, by another expert’s testimony, or by judicial notice.</a:t>
            </a:r>
          </a:p>
          <a:p>
            <a:endParaRPr lang="en-US" sz="2000" dirty="0"/>
          </a:p>
          <a:p>
            <a:r>
              <a:rPr lang="en-US" sz="2000" dirty="0"/>
              <a:t>If admitted, the statement </a:t>
            </a:r>
            <a:r>
              <a:rPr lang="en-US" sz="2000" b="1" u="sng" dirty="0"/>
              <a:t>may be read into evidence </a:t>
            </a:r>
            <a:r>
              <a:rPr lang="en-US" sz="2000" dirty="0"/>
              <a:t>but not received as an exhibit.</a:t>
            </a:r>
          </a:p>
        </p:txBody>
      </p:sp>
    </p:spTree>
    <p:extLst>
      <p:ext uri="{BB962C8B-B14F-4D97-AF65-F5344CB8AC3E}">
        <p14:creationId xmlns:p14="http://schemas.microsoft.com/office/powerpoint/2010/main" val="2681068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B05D-85BF-4903-BB3E-8E8E01D0EC7D}"/>
              </a:ext>
            </a:extLst>
          </p:cNvPr>
          <p:cNvSpPr>
            <a:spLocks noGrp="1"/>
          </p:cNvSpPr>
          <p:nvPr>
            <p:ph type="title"/>
          </p:nvPr>
        </p:nvSpPr>
        <p:spPr>
          <a:xfrm>
            <a:off x="914400" y="228600"/>
            <a:ext cx="7772400" cy="5257800"/>
          </a:xfrm>
        </p:spPr>
        <p:txBody>
          <a:bodyPr>
            <a:noAutofit/>
          </a:bodyPr>
          <a:lstStyle/>
          <a:p>
            <a:pPr algn="ctr"/>
            <a:r>
              <a:rPr lang="en-US" sz="8800" b="1" dirty="0"/>
              <a:t>I’M NOT HERE TO BUST YOUR CHOPS</a:t>
            </a:r>
          </a:p>
        </p:txBody>
      </p:sp>
      <p:sp>
        <p:nvSpPr>
          <p:cNvPr id="3" name="Content Placeholder 2">
            <a:extLst>
              <a:ext uri="{FF2B5EF4-FFF2-40B4-BE49-F238E27FC236}">
                <a16:creationId xmlns:a16="http://schemas.microsoft.com/office/drawing/2014/main" id="{B35E5D66-CEC8-4CEF-8BFE-F99502257871}"/>
              </a:ext>
            </a:extLst>
          </p:cNvPr>
          <p:cNvSpPr>
            <a:spLocks noGrp="1"/>
          </p:cNvSpPr>
          <p:nvPr>
            <p:ph idx="1"/>
          </p:nvPr>
        </p:nvSpPr>
        <p:spPr>
          <a:xfrm flipV="1">
            <a:off x="914400" y="6019799"/>
            <a:ext cx="77724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421153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HGN</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a:bodyPr>
          <a:lstStyle/>
          <a:p>
            <a:r>
              <a:rPr lang="en-US" sz="2000" dirty="0"/>
              <a:t>Training: </a:t>
            </a:r>
            <a:r>
              <a:rPr lang="en-US" sz="2000" dirty="0" err="1"/>
              <a:t>Ophtalmologist</a:t>
            </a:r>
            <a:r>
              <a:rPr lang="en-US" sz="2000" dirty="0"/>
              <a:t>, Optometrist, Lens Crafters, Anyone in A White Lab Coat</a:t>
            </a:r>
          </a:p>
          <a:p>
            <a:endParaRPr lang="en-US" sz="2000" dirty="0"/>
          </a:p>
          <a:p>
            <a:r>
              <a:rPr lang="en-US" sz="2000" dirty="0"/>
              <a:t>88 Different Types of Nystagmus</a:t>
            </a:r>
          </a:p>
          <a:p>
            <a:pPr lvl="1"/>
            <a:r>
              <a:rPr lang="en-US" dirty="0"/>
              <a:t>Bruns, latent, pendular, </a:t>
            </a:r>
            <a:r>
              <a:rPr lang="en-US" dirty="0" err="1"/>
              <a:t>vestibulo</a:t>
            </a:r>
            <a:r>
              <a:rPr lang="en-US" dirty="0"/>
              <a:t> ocular, </a:t>
            </a:r>
            <a:r>
              <a:rPr lang="en-US" dirty="0" err="1"/>
              <a:t>spasmus</a:t>
            </a:r>
            <a:r>
              <a:rPr lang="en-US" dirty="0"/>
              <a:t>, or rebound</a:t>
            </a:r>
          </a:p>
          <a:p>
            <a:endParaRPr lang="en-US" dirty="0"/>
          </a:p>
          <a:p>
            <a:r>
              <a:rPr lang="en-US" sz="2000" dirty="0"/>
              <a:t>Wet Lab only showed HGN</a:t>
            </a:r>
          </a:p>
          <a:p>
            <a:pPr lvl="1"/>
            <a:r>
              <a:rPr lang="en-US" dirty="0"/>
              <a:t>Optokinetic, rotational, post rotational, caloric, positional</a:t>
            </a:r>
          </a:p>
          <a:p>
            <a:endParaRPr lang="en-US" dirty="0"/>
          </a:p>
          <a:p>
            <a:r>
              <a:rPr lang="en-US" sz="2000" dirty="0"/>
              <a:t>Variety of Reasons</a:t>
            </a:r>
          </a:p>
        </p:txBody>
      </p:sp>
    </p:spTree>
    <p:extLst>
      <p:ext uri="{BB962C8B-B14F-4D97-AF65-F5344CB8AC3E}">
        <p14:creationId xmlns:p14="http://schemas.microsoft.com/office/powerpoint/2010/main" val="1017943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HGN</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a:bodyPr>
          <a:lstStyle/>
          <a:p>
            <a:r>
              <a:rPr lang="en-US" sz="2000" dirty="0"/>
              <a:t>How far do the eyes have to jerk?  ( __mm)</a:t>
            </a:r>
          </a:p>
          <a:p>
            <a:endParaRPr lang="en-US" sz="2000" dirty="0"/>
          </a:p>
          <a:p>
            <a:r>
              <a:rPr lang="en-US" sz="2000" dirty="0"/>
              <a:t>How many times do they have to jerk? (__x)</a:t>
            </a:r>
          </a:p>
          <a:p>
            <a:endParaRPr lang="en-US" sz="2000" dirty="0"/>
          </a:p>
          <a:p>
            <a:r>
              <a:rPr lang="en-US" sz="2000" dirty="0"/>
              <a:t>No Definition of Jerks</a:t>
            </a:r>
          </a:p>
          <a:p>
            <a:endParaRPr lang="en-US" sz="2000" dirty="0"/>
          </a:p>
          <a:p>
            <a:r>
              <a:rPr lang="en-US" sz="2000" dirty="0"/>
              <a:t>Does NOT Measure Mental or Physical Faculties</a:t>
            </a:r>
          </a:p>
          <a:p>
            <a:pPr lvl="1"/>
            <a:r>
              <a:rPr lang="en-US" dirty="0"/>
              <a:t>Not a divided attention test</a:t>
            </a:r>
          </a:p>
          <a:p>
            <a:pPr lvl="1"/>
            <a:r>
              <a:rPr lang="en-US" dirty="0"/>
              <a:t>Brain nor eye muscles can control</a:t>
            </a:r>
          </a:p>
          <a:p>
            <a:pPr lvl="1"/>
            <a:r>
              <a:rPr lang="en-US" dirty="0"/>
              <a:t>DA black and white video shows 4 clues on sober eyes</a:t>
            </a:r>
          </a:p>
        </p:txBody>
      </p:sp>
    </p:spTree>
    <p:extLst>
      <p:ext uri="{BB962C8B-B14F-4D97-AF65-F5344CB8AC3E}">
        <p14:creationId xmlns:p14="http://schemas.microsoft.com/office/powerpoint/2010/main" val="4190186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HGN</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a:bodyPr>
          <a:lstStyle/>
          <a:p>
            <a:r>
              <a:rPr lang="en-US" sz="2400" dirty="0"/>
              <a:t>How can I tell you they didn’t jerk?</a:t>
            </a:r>
          </a:p>
          <a:p>
            <a:r>
              <a:rPr lang="en-US" sz="2400" dirty="0"/>
              <a:t>TRUST ME</a:t>
            </a:r>
          </a:p>
          <a:p>
            <a:r>
              <a:rPr lang="en-US" sz="2400" dirty="0"/>
              <a:t>4/6 indicates impairment</a:t>
            </a:r>
          </a:p>
          <a:p>
            <a:r>
              <a:rPr lang="en-US" sz="2400" dirty="0"/>
              <a:t>6/6 = 100% of the clues</a:t>
            </a:r>
          </a:p>
          <a:p>
            <a:r>
              <a:rPr lang="en-US" sz="2400" dirty="0"/>
              <a:t>12-15” from face/ 12-15” from your eye/ dark/ mm of jerking</a:t>
            </a:r>
          </a:p>
          <a:p>
            <a:r>
              <a:rPr lang="en-US" sz="2400" dirty="0"/>
              <a:t>Never said clues on video (</a:t>
            </a:r>
            <a:r>
              <a:rPr lang="en-US" sz="2400" i="1" dirty="0"/>
              <a:t>Layton v. State</a:t>
            </a:r>
            <a:r>
              <a:rPr lang="en-US" sz="2400" dirty="0"/>
              <a:t>)</a:t>
            </a:r>
          </a:p>
          <a:p>
            <a:r>
              <a:rPr lang="en-US" sz="2400" dirty="0"/>
              <a:t>Wrote the clues after arrest, tow, station, sample</a:t>
            </a:r>
          </a:p>
          <a:p>
            <a:r>
              <a:rPr lang="en-US" sz="2400" dirty="0"/>
              <a:t>Didn’t Arrest </a:t>
            </a:r>
            <a:r>
              <a:rPr lang="en-US" sz="2400" dirty="0" err="1"/>
              <a:t>Him/Her</a:t>
            </a:r>
            <a:endParaRPr lang="en-US" sz="2400" dirty="0"/>
          </a:p>
          <a:p>
            <a:pPr marL="0" indent="0">
              <a:buNone/>
            </a:pPr>
            <a:endParaRPr lang="en-US" dirty="0"/>
          </a:p>
          <a:p>
            <a:endParaRPr lang="en-US" dirty="0"/>
          </a:p>
        </p:txBody>
      </p:sp>
    </p:spTree>
    <p:extLst>
      <p:ext uri="{BB962C8B-B14F-4D97-AF65-F5344CB8AC3E}">
        <p14:creationId xmlns:p14="http://schemas.microsoft.com/office/powerpoint/2010/main" val="2852307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WAT</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a:bodyPr>
          <a:lstStyle/>
          <a:p>
            <a:r>
              <a:rPr lang="en-US" sz="3200" b="1" dirty="0"/>
              <a:t>8 CLUES:</a:t>
            </a:r>
          </a:p>
          <a:p>
            <a:r>
              <a:rPr lang="en-US" sz="2400" dirty="0"/>
              <a:t>1. Can’t Maintain Balance; </a:t>
            </a:r>
          </a:p>
          <a:p>
            <a:r>
              <a:rPr lang="en-US" sz="2400" dirty="0"/>
              <a:t>2. Starts too Soon; </a:t>
            </a:r>
          </a:p>
          <a:p>
            <a:r>
              <a:rPr lang="en-US" sz="2400" dirty="0"/>
              <a:t>3. Steps Off Line; </a:t>
            </a:r>
          </a:p>
          <a:p>
            <a:r>
              <a:rPr lang="en-US" sz="2400" dirty="0"/>
              <a:t>4. Misses Heel to Toe; </a:t>
            </a:r>
          </a:p>
          <a:p>
            <a:r>
              <a:rPr lang="en-US" sz="2400" dirty="0"/>
              <a:t>5. Raises Arms; </a:t>
            </a:r>
          </a:p>
          <a:p>
            <a:r>
              <a:rPr lang="en-US" sz="2400" dirty="0"/>
              <a:t>6. Stops While Walking; </a:t>
            </a:r>
          </a:p>
          <a:p>
            <a:r>
              <a:rPr lang="en-US" sz="2400" dirty="0"/>
              <a:t>7. Incorrect Number of Steps; </a:t>
            </a:r>
          </a:p>
          <a:p>
            <a:r>
              <a:rPr lang="en-US" sz="2400" dirty="0"/>
              <a:t>8. Improper Turn.</a:t>
            </a:r>
          </a:p>
          <a:p>
            <a:endParaRPr lang="en-US" dirty="0"/>
          </a:p>
        </p:txBody>
      </p:sp>
    </p:spTree>
    <p:extLst>
      <p:ext uri="{BB962C8B-B14F-4D97-AF65-F5344CB8AC3E}">
        <p14:creationId xmlns:p14="http://schemas.microsoft.com/office/powerpoint/2010/main" val="3181990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685800" y="76200"/>
            <a:ext cx="7772400" cy="1096962"/>
          </a:xfrm>
        </p:spPr>
        <p:txBody>
          <a:bodyPr>
            <a:noAutofit/>
          </a:bodyPr>
          <a:lstStyle/>
          <a:p>
            <a:pPr algn="ctr"/>
            <a:r>
              <a:rPr lang="en-US" sz="9600" b="1" dirty="0">
                <a:solidFill>
                  <a:srgbClr val="FFFF00"/>
                </a:solidFill>
              </a:rPr>
              <a:t>WAT</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685800" y="1295400"/>
            <a:ext cx="7772400" cy="5486400"/>
          </a:xfrm>
        </p:spPr>
        <p:txBody>
          <a:bodyPr>
            <a:normAutofit fontScale="40000" lnSpcReduction="20000"/>
          </a:bodyPr>
          <a:lstStyle/>
          <a:p>
            <a:r>
              <a:rPr lang="en-US" sz="4000" b="1" dirty="0"/>
              <a:t>18 Unique Instructions:</a:t>
            </a:r>
          </a:p>
          <a:p>
            <a:pPr lvl="1"/>
            <a:r>
              <a:rPr lang="en-US" sz="3000" dirty="0"/>
              <a:t>1. Place your feet on a line, </a:t>
            </a:r>
          </a:p>
          <a:p>
            <a:pPr lvl="1"/>
            <a:r>
              <a:rPr lang="en-US" sz="3000" dirty="0"/>
              <a:t>2. In a heel-to-toe manner, </a:t>
            </a:r>
          </a:p>
          <a:p>
            <a:pPr lvl="1"/>
            <a:r>
              <a:rPr lang="en-US" sz="3000" dirty="0"/>
              <a:t>3. Left foot behind right foot, </a:t>
            </a:r>
          </a:p>
          <a:p>
            <a:pPr lvl="1"/>
            <a:r>
              <a:rPr lang="en-US" sz="3000" dirty="0"/>
              <a:t>4. With arms at sides and give a demonstration.  Tell subject </a:t>
            </a:r>
          </a:p>
          <a:p>
            <a:pPr lvl="1"/>
            <a:r>
              <a:rPr lang="en-US" sz="3000" dirty="0"/>
              <a:t>5. Not to begin until instructed to so do and asks if subject understands. Tell subject to take </a:t>
            </a:r>
          </a:p>
          <a:p>
            <a:pPr lvl="1"/>
            <a:r>
              <a:rPr lang="en-US" sz="3000" dirty="0"/>
              <a:t>6. Nine, </a:t>
            </a:r>
          </a:p>
          <a:p>
            <a:pPr lvl="1"/>
            <a:r>
              <a:rPr lang="en-US" sz="3000" dirty="0"/>
              <a:t>7. Heel-to-toe steps, </a:t>
            </a:r>
          </a:p>
          <a:p>
            <a:pPr lvl="1"/>
            <a:r>
              <a:rPr lang="en-US" sz="3000" dirty="0"/>
              <a:t>8. On the line and demonstrates.  Explain and demonstrate the turning procedure: </a:t>
            </a:r>
          </a:p>
          <a:p>
            <a:pPr lvl="1"/>
            <a:r>
              <a:rPr lang="en-US" sz="3000" dirty="0"/>
              <a:t>9. Lead foot planted, </a:t>
            </a:r>
          </a:p>
          <a:p>
            <a:pPr lvl="1"/>
            <a:r>
              <a:rPr lang="en-US" sz="3000" dirty="0"/>
              <a:t>10. Take a series of small steps, </a:t>
            </a:r>
          </a:p>
          <a:p>
            <a:pPr lvl="1"/>
            <a:r>
              <a:rPr lang="en-US" sz="3000" dirty="0"/>
              <a:t>11. To the left direction.  Tell the subject to </a:t>
            </a:r>
          </a:p>
          <a:p>
            <a:pPr lvl="1"/>
            <a:r>
              <a:rPr lang="en-US" sz="3000" dirty="0"/>
              <a:t>12. Return on the line, </a:t>
            </a:r>
          </a:p>
          <a:p>
            <a:pPr lvl="1"/>
            <a:r>
              <a:rPr lang="en-US" sz="3000" dirty="0"/>
              <a:t>13. Taking nine, </a:t>
            </a:r>
          </a:p>
          <a:p>
            <a:pPr lvl="1"/>
            <a:r>
              <a:rPr lang="en-US" sz="3000" dirty="0"/>
              <a:t>14. Heel-to-toe steps.  </a:t>
            </a:r>
          </a:p>
          <a:p>
            <a:pPr lvl="1"/>
            <a:r>
              <a:rPr lang="en-US" sz="3000" dirty="0"/>
              <a:t>15. Count out loud.</a:t>
            </a:r>
          </a:p>
          <a:p>
            <a:pPr lvl="1"/>
            <a:r>
              <a:rPr lang="en-US" sz="3000" dirty="0"/>
              <a:t>16. Look at feet while walking. </a:t>
            </a:r>
          </a:p>
          <a:p>
            <a:pPr lvl="1"/>
            <a:r>
              <a:rPr lang="en-US" sz="3000" dirty="0"/>
              <a:t>17. Not raise arms from their sides. And </a:t>
            </a:r>
          </a:p>
          <a:p>
            <a:pPr lvl="1"/>
            <a:r>
              <a:rPr lang="en-US" sz="3000" dirty="0"/>
              <a:t>18. Do not stop once they have started.  Do they understand?</a:t>
            </a:r>
          </a:p>
          <a:p>
            <a:endParaRPr lang="en-US" dirty="0"/>
          </a:p>
        </p:txBody>
      </p:sp>
    </p:spTree>
    <p:extLst>
      <p:ext uri="{BB962C8B-B14F-4D97-AF65-F5344CB8AC3E}">
        <p14:creationId xmlns:p14="http://schemas.microsoft.com/office/powerpoint/2010/main" val="11517706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WAT</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fontScale="92500" lnSpcReduction="20000"/>
          </a:bodyPr>
          <a:lstStyle/>
          <a:p>
            <a:r>
              <a:rPr lang="en-US" sz="3200" dirty="0"/>
              <a:t>18 Instructions</a:t>
            </a:r>
          </a:p>
          <a:p>
            <a:r>
              <a:rPr lang="en-US" sz="3200" dirty="0"/>
              <a:t>1 Demo</a:t>
            </a:r>
          </a:p>
          <a:p>
            <a:r>
              <a:rPr lang="en-US" sz="3200" dirty="0"/>
              <a:t>0 Practice</a:t>
            </a:r>
          </a:p>
          <a:p>
            <a:r>
              <a:rPr lang="en-US" sz="3200" dirty="0"/>
              <a:t>0 Clues Told</a:t>
            </a:r>
          </a:p>
          <a:p>
            <a:r>
              <a:rPr lang="en-US" sz="3200" dirty="0"/>
              <a:t>0 Credit Given</a:t>
            </a:r>
          </a:p>
          <a:p>
            <a:r>
              <a:rPr lang="en-US" sz="3200" dirty="0"/>
              <a:t>Age, Weight, Leg, Back and Neck May Affect</a:t>
            </a:r>
          </a:p>
          <a:p>
            <a:pPr lvl="1"/>
            <a:r>
              <a:rPr lang="en-US" sz="3000" dirty="0"/>
              <a:t>How do you take it into consideration?</a:t>
            </a:r>
          </a:p>
          <a:p>
            <a:r>
              <a:rPr lang="en-US" sz="3200" dirty="0"/>
              <a:t>2 = Impairment</a:t>
            </a:r>
          </a:p>
          <a:p>
            <a:r>
              <a:rPr lang="en-US" sz="3200" dirty="0"/>
              <a:t>Normal or Abnormal?</a:t>
            </a:r>
          </a:p>
          <a:p>
            <a:endParaRPr lang="en-US" dirty="0"/>
          </a:p>
          <a:p>
            <a:endParaRPr lang="en-US" dirty="0"/>
          </a:p>
        </p:txBody>
      </p:sp>
    </p:spTree>
    <p:extLst>
      <p:ext uri="{BB962C8B-B14F-4D97-AF65-F5344CB8AC3E}">
        <p14:creationId xmlns:p14="http://schemas.microsoft.com/office/powerpoint/2010/main" val="2713754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WAT</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fontScale="92500" lnSpcReduction="20000"/>
          </a:bodyPr>
          <a:lstStyle/>
          <a:p>
            <a:r>
              <a:rPr lang="en-US" sz="3200" dirty="0"/>
              <a:t>Define the Clues:</a:t>
            </a:r>
          </a:p>
          <a:p>
            <a:r>
              <a:rPr lang="en-US" sz="3200" dirty="0"/>
              <a:t>1. Can’t Maintain Balance; </a:t>
            </a:r>
          </a:p>
          <a:p>
            <a:r>
              <a:rPr lang="en-US" sz="3200" dirty="0"/>
              <a:t>2. Starts too Soon; </a:t>
            </a:r>
          </a:p>
          <a:p>
            <a:r>
              <a:rPr lang="en-US" sz="3200" dirty="0"/>
              <a:t>3. Steps Off Line; (How far?)</a:t>
            </a:r>
          </a:p>
          <a:p>
            <a:r>
              <a:rPr lang="en-US" sz="3200" dirty="0"/>
              <a:t>4. Misses Heel to Toe; (how far? Show me…)</a:t>
            </a:r>
          </a:p>
          <a:p>
            <a:r>
              <a:rPr lang="en-US" sz="3200" dirty="0"/>
              <a:t>5. Raises Arms; (How far?)</a:t>
            </a:r>
          </a:p>
          <a:p>
            <a:r>
              <a:rPr lang="en-US" sz="3200" dirty="0"/>
              <a:t>6. Stops While Walking; (How long?)</a:t>
            </a:r>
          </a:p>
          <a:p>
            <a:r>
              <a:rPr lang="en-US" sz="3200" dirty="0"/>
              <a:t>7. Incorrect Number of Steps; (why 9?)</a:t>
            </a:r>
          </a:p>
          <a:p>
            <a:r>
              <a:rPr lang="en-US" sz="3200" dirty="0"/>
              <a:t>8. Improper Turn. (3 ways)</a:t>
            </a:r>
          </a:p>
          <a:p>
            <a:endParaRPr lang="en-US" dirty="0"/>
          </a:p>
          <a:p>
            <a:endParaRPr lang="en-US" dirty="0"/>
          </a:p>
        </p:txBody>
      </p:sp>
    </p:spTree>
    <p:extLst>
      <p:ext uri="{BB962C8B-B14F-4D97-AF65-F5344CB8AC3E}">
        <p14:creationId xmlns:p14="http://schemas.microsoft.com/office/powerpoint/2010/main" val="3007876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Autofit/>
          </a:bodyPr>
          <a:lstStyle/>
          <a:p>
            <a:pPr algn="ctr"/>
            <a:r>
              <a:rPr lang="en-US" sz="6000" b="1" dirty="0">
                <a:solidFill>
                  <a:srgbClr val="FFFF00"/>
                </a:solidFill>
              </a:rPr>
              <a:t>PRESUMPTION + RD = </a:t>
            </a:r>
            <a:br>
              <a:rPr lang="en-US" sz="6000" b="1" dirty="0">
                <a:solidFill>
                  <a:srgbClr val="FFFF00"/>
                </a:solidFill>
              </a:rPr>
            </a:br>
            <a:r>
              <a:rPr lang="en-US" sz="6000" b="1" dirty="0">
                <a:solidFill>
                  <a:srgbClr val="FFFF00"/>
                </a:solidFill>
              </a:rPr>
              <a:t>NOT GUILTY</a:t>
            </a:r>
            <a:endParaRPr lang="en-US" sz="6000" b="1" dirty="0">
              <a:solidFill>
                <a:srgbClr val="7030A0"/>
              </a:solidFill>
            </a:endParaRPr>
          </a:p>
        </p:txBody>
      </p:sp>
      <p:sp>
        <p:nvSpPr>
          <p:cNvPr id="3" name="Content Placeholder 2"/>
          <p:cNvSpPr>
            <a:spLocks noGrp="1"/>
          </p:cNvSpPr>
          <p:nvPr>
            <p:ph idx="1"/>
          </p:nvPr>
        </p:nvSpPr>
        <p:spPr>
          <a:xfrm>
            <a:off x="914400" y="2057400"/>
            <a:ext cx="7772400" cy="3962400"/>
          </a:xfrm>
        </p:spPr>
        <p:txBody>
          <a:bodyPr>
            <a:noAutofit/>
          </a:bodyPr>
          <a:lstStyle/>
          <a:p>
            <a:r>
              <a:rPr lang="en-US" sz="3200" dirty="0"/>
              <a:t>Innocent </a:t>
            </a:r>
            <a:r>
              <a:rPr lang="en-US" sz="3200" u="sng" dirty="0"/>
              <a:t>Unless</a:t>
            </a:r>
            <a:r>
              <a:rPr lang="en-US" sz="3200" dirty="0"/>
              <a:t> Proven Guilty</a:t>
            </a:r>
          </a:p>
          <a:p>
            <a:endParaRPr lang="en-US" sz="3200" dirty="0"/>
          </a:p>
          <a:p>
            <a:r>
              <a:rPr lang="en-US" sz="3200" dirty="0"/>
              <a:t>1-----</a:t>
            </a:r>
            <a:r>
              <a:rPr lang="en-US" sz="3200" dirty="0">
                <a:sym typeface="Wingdings" panose="05000000000000000000" pitchFamily="2" charset="2"/>
              </a:rPr>
              <a:t> 10</a:t>
            </a:r>
            <a:endParaRPr lang="en-US" sz="3200" dirty="0"/>
          </a:p>
          <a:p>
            <a:endParaRPr lang="en-US" sz="3200" dirty="0"/>
          </a:p>
          <a:p>
            <a:r>
              <a:rPr lang="en-US" sz="3200" dirty="0"/>
              <a:t>ONLY </a:t>
            </a:r>
            <a:r>
              <a:rPr lang="en-US" sz="3200" u="sng" dirty="0"/>
              <a:t>ONE</a:t>
            </a:r>
            <a:r>
              <a:rPr lang="en-US" sz="3200" dirty="0"/>
              <a:t> PRESUMPTION</a:t>
            </a:r>
          </a:p>
          <a:p>
            <a:endParaRPr lang="en-US" sz="3200" dirty="0"/>
          </a:p>
          <a:p>
            <a:r>
              <a:rPr lang="en-US" sz="3200" dirty="0"/>
              <a:t>Compass takes you Home</a:t>
            </a:r>
          </a:p>
        </p:txBody>
      </p:sp>
      <p:pic>
        <p:nvPicPr>
          <p:cNvPr id="4" name="Picture 3" descr="Compass.jpg"/>
          <p:cNvPicPr>
            <a:picLocks noChangeAspect="1"/>
          </p:cNvPicPr>
          <p:nvPr/>
        </p:nvPicPr>
        <p:blipFill>
          <a:blip r:embed="rId2" cstate="print"/>
          <a:stretch>
            <a:fillRect/>
          </a:stretch>
        </p:blipFill>
        <p:spPr>
          <a:xfrm>
            <a:off x="6172200" y="5122149"/>
            <a:ext cx="2905125" cy="15716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B05D-85BF-4903-BB3E-8E8E01D0EC7D}"/>
              </a:ext>
            </a:extLst>
          </p:cNvPr>
          <p:cNvSpPr>
            <a:spLocks noGrp="1"/>
          </p:cNvSpPr>
          <p:nvPr>
            <p:ph type="title"/>
          </p:nvPr>
        </p:nvSpPr>
        <p:spPr>
          <a:xfrm>
            <a:off x="914400" y="228600"/>
            <a:ext cx="7772400" cy="5257800"/>
          </a:xfrm>
        </p:spPr>
        <p:txBody>
          <a:bodyPr>
            <a:noAutofit/>
          </a:bodyPr>
          <a:lstStyle/>
          <a:p>
            <a:pPr algn="ctr"/>
            <a:r>
              <a:rPr lang="en-US" sz="8800" b="1" dirty="0"/>
              <a:t>I’M NOT HERE TO BUST YOUR CHOPS</a:t>
            </a:r>
          </a:p>
        </p:txBody>
      </p:sp>
      <p:sp>
        <p:nvSpPr>
          <p:cNvPr id="3" name="Content Placeholder 2">
            <a:extLst>
              <a:ext uri="{FF2B5EF4-FFF2-40B4-BE49-F238E27FC236}">
                <a16:creationId xmlns:a16="http://schemas.microsoft.com/office/drawing/2014/main" id="{B35E5D66-CEC8-4CEF-8BFE-F99502257871}"/>
              </a:ext>
            </a:extLst>
          </p:cNvPr>
          <p:cNvSpPr>
            <a:spLocks noGrp="1"/>
          </p:cNvSpPr>
          <p:nvPr>
            <p:ph idx="1"/>
          </p:nvPr>
        </p:nvSpPr>
        <p:spPr>
          <a:xfrm flipV="1">
            <a:off x="914400" y="6019799"/>
            <a:ext cx="77724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10287168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WAT</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lnSpcReduction="10000"/>
          </a:bodyPr>
          <a:lstStyle/>
          <a:p>
            <a:r>
              <a:rPr lang="en-US" sz="3200" dirty="0"/>
              <a:t>Not that Anyone Would Try These…</a:t>
            </a:r>
          </a:p>
          <a:p>
            <a:endParaRPr lang="en-US" sz="3200" dirty="0"/>
          </a:p>
          <a:p>
            <a:r>
              <a:rPr lang="en-US" sz="3200" dirty="0"/>
              <a:t>0 or a 1 to go home</a:t>
            </a:r>
          </a:p>
          <a:p>
            <a:pPr lvl="1"/>
            <a:r>
              <a:rPr lang="en-US" sz="3000" dirty="0"/>
              <a:t>Or do they?</a:t>
            </a:r>
          </a:p>
          <a:p>
            <a:pPr lvl="1"/>
            <a:endParaRPr lang="en-US" sz="3000" dirty="0"/>
          </a:p>
          <a:p>
            <a:r>
              <a:rPr lang="en-US" sz="3200" dirty="0"/>
              <a:t>Didn’t get all 8</a:t>
            </a:r>
          </a:p>
          <a:p>
            <a:endParaRPr lang="en-US" sz="3200" dirty="0"/>
          </a:p>
          <a:p>
            <a:r>
              <a:rPr lang="en-US" sz="3200" dirty="0"/>
              <a:t>Didn’t arrest after this test</a:t>
            </a:r>
          </a:p>
          <a:p>
            <a:endParaRPr lang="en-US" dirty="0"/>
          </a:p>
          <a:p>
            <a:endParaRPr lang="en-US" dirty="0"/>
          </a:p>
        </p:txBody>
      </p:sp>
    </p:spTree>
    <p:extLst>
      <p:ext uri="{BB962C8B-B14F-4D97-AF65-F5344CB8AC3E}">
        <p14:creationId xmlns:p14="http://schemas.microsoft.com/office/powerpoint/2010/main" val="3940213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OLS</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a:bodyPr>
          <a:lstStyle/>
          <a:p>
            <a:r>
              <a:rPr lang="en-US" sz="3200" b="1" dirty="0"/>
              <a:t>4 CLUES: </a:t>
            </a:r>
          </a:p>
          <a:p>
            <a:endParaRPr lang="en-US" dirty="0"/>
          </a:p>
          <a:p>
            <a:r>
              <a:rPr lang="en-US" dirty="0"/>
              <a:t>1. Sways, </a:t>
            </a:r>
          </a:p>
          <a:p>
            <a:r>
              <a:rPr lang="en-US" dirty="0"/>
              <a:t>2. Hops, </a:t>
            </a:r>
          </a:p>
          <a:p>
            <a:r>
              <a:rPr lang="en-US" dirty="0"/>
              <a:t>3. Drops, and </a:t>
            </a:r>
          </a:p>
          <a:p>
            <a:r>
              <a:rPr lang="en-US" dirty="0"/>
              <a:t>4. Raises Arms. </a:t>
            </a:r>
          </a:p>
          <a:p>
            <a:endParaRPr lang="en-US" dirty="0"/>
          </a:p>
          <a:p>
            <a:r>
              <a:rPr lang="en-US" dirty="0"/>
              <a:t>30 SECONDS</a:t>
            </a:r>
          </a:p>
          <a:p>
            <a:endParaRPr lang="en-US" dirty="0"/>
          </a:p>
        </p:txBody>
      </p:sp>
    </p:spTree>
    <p:extLst>
      <p:ext uri="{BB962C8B-B14F-4D97-AF65-F5344CB8AC3E}">
        <p14:creationId xmlns:p14="http://schemas.microsoft.com/office/powerpoint/2010/main" val="1115584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OLS</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fontScale="92500"/>
          </a:bodyPr>
          <a:lstStyle/>
          <a:p>
            <a:r>
              <a:rPr lang="en-US" sz="3200" b="1" dirty="0"/>
              <a:t>12 Unique Instructions: </a:t>
            </a:r>
          </a:p>
          <a:p>
            <a:pPr lvl="1"/>
            <a:r>
              <a:rPr lang="en-US" dirty="0"/>
              <a:t>1. Stand straight, </a:t>
            </a:r>
          </a:p>
          <a:p>
            <a:pPr lvl="1"/>
            <a:r>
              <a:rPr lang="en-US" dirty="0"/>
              <a:t>2. Place feet together, </a:t>
            </a:r>
          </a:p>
          <a:p>
            <a:pPr lvl="1"/>
            <a:r>
              <a:rPr lang="en-US" dirty="0"/>
              <a:t>3. Hold arms at sides. </a:t>
            </a:r>
          </a:p>
          <a:p>
            <a:pPr lvl="1"/>
            <a:r>
              <a:rPr lang="en-US" dirty="0"/>
              <a:t>4. Tell subject not to begin until instructed to do so and if they understand. </a:t>
            </a:r>
          </a:p>
          <a:p>
            <a:pPr lvl="1"/>
            <a:r>
              <a:rPr lang="en-US" dirty="0"/>
              <a:t>5. Raise one leg, either leg, </a:t>
            </a:r>
          </a:p>
          <a:p>
            <a:pPr lvl="1"/>
            <a:r>
              <a:rPr lang="en-US" dirty="0"/>
              <a:t>6. Approximately 6 inches from the ground, </a:t>
            </a:r>
          </a:p>
          <a:p>
            <a:pPr lvl="1"/>
            <a:r>
              <a:rPr lang="en-US" dirty="0"/>
              <a:t>7. Keeping the raised foot parallel to the ground and give a demonstration.  Tell subject </a:t>
            </a:r>
          </a:p>
          <a:p>
            <a:pPr lvl="1"/>
            <a:r>
              <a:rPr lang="en-US" dirty="0"/>
              <a:t>8. Keep both legs straight and </a:t>
            </a:r>
          </a:p>
          <a:p>
            <a:pPr lvl="1"/>
            <a:r>
              <a:rPr lang="en-US" dirty="0"/>
              <a:t>9. Look at the elevated foot.  </a:t>
            </a:r>
          </a:p>
          <a:p>
            <a:pPr lvl="1"/>
            <a:r>
              <a:rPr lang="en-US" dirty="0"/>
              <a:t>10. Count out loud, in the following manner: </a:t>
            </a:r>
          </a:p>
          <a:p>
            <a:pPr lvl="1"/>
            <a:r>
              <a:rPr lang="en-US" dirty="0"/>
              <a:t>11. One thousand and one, one thousand and two, one thousand and three, </a:t>
            </a:r>
          </a:p>
          <a:p>
            <a:pPr lvl="1"/>
            <a:r>
              <a:rPr lang="en-US" dirty="0"/>
              <a:t>12. Until told to stop. </a:t>
            </a:r>
          </a:p>
        </p:txBody>
      </p:sp>
    </p:spTree>
    <p:extLst>
      <p:ext uri="{BB962C8B-B14F-4D97-AF65-F5344CB8AC3E}">
        <p14:creationId xmlns:p14="http://schemas.microsoft.com/office/powerpoint/2010/main" val="3124302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OLS</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fontScale="92500" lnSpcReduction="20000"/>
          </a:bodyPr>
          <a:lstStyle/>
          <a:p>
            <a:r>
              <a:rPr lang="en-US" sz="3200" dirty="0"/>
              <a:t>12 Instructions</a:t>
            </a:r>
          </a:p>
          <a:p>
            <a:r>
              <a:rPr lang="en-US" sz="3200" dirty="0"/>
              <a:t>1 Demo</a:t>
            </a:r>
          </a:p>
          <a:p>
            <a:r>
              <a:rPr lang="en-US" sz="3200" dirty="0"/>
              <a:t>0 Practice</a:t>
            </a:r>
          </a:p>
          <a:p>
            <a:r>
              <a:rPr lang="en-US" sz="3200" dirty="0"/>
              <a:t>0 Clues Told</a:t>
            </a:r>
          </a:p>
          <a:p>
            <a:r>
              <a:rPr lang="en-US" sz="3200" dirty="0"/>
              <a:t>0 Credit Given</a:t>
            </a:r>
          </a:p>
          <a:p>
            <a:r>
              <a:rPr lang="en-US" sz="3200" dirty="0"/>
              <a:t>Age, Weight, Leg, Back and Neck May Affect</a:t>
            </a:r>
          </a:p>
          <a:p>
            <a:pPr lvl="1"/>
            <a:r>
              <a:rPr lang="en-US" sz="3000" dirty="0"/>
              <a:t>How do you take it into consideration?</a:t>
            </a:r>
          </a:p>
          <a:p>
            <a:r>
              <a:rPr lang="en-US" sz="3200" dirty="0"/>
              <a:t>2 = Impairment</a:t>
            </a:r>
          </a:p>
          <a:p>
            <a:r>
              <a:rPr lang="en-US" sz="3200" dirty="0"/>
              <a:t>Normal or Abnormal?</a:t>
            </a:r>
            <a:endParaRPr lang="en-US" dirty="0"/>
          </a:p>
          <a:p>
            <a:endParaRPr lang="en-US" dirty="0"/>
          </a:p>
        </p:txBody>
      </p:sp>
    </p:spTree>
    <p:extLst>
      <p:ext uri="{BB962C8B-B14F-4D97-AF65-F5344CB8AC3E}">
        <p14:creationId xmlns:p14="http://schemas.microsoft.com/office/powerpoint/2010/main" val="3563900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OLS</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a:bodyPr>
          <a:lstStyle/>
          <a:p>
            <a:r>
              <a:rPr lang="en-US" sz="3200" b="1" dirty="0"/>
              <a:t>DEFINE THE CLUES: </a:t>
            </a:r>
          </a:p>
          <a:p>
            <a:endParaRPr lang="en-US" dirty="0"/>
          </a:p>
          <a:p>
            <a:r>
              <a:rPr lang="en-US" dirty="0"/>
              <a:t>1. Sways, (How far?  __”)</a:t>
            </a:r>
          </a:p>
          <a:p>
            <a:r>
              <a:rPr lang="en-US" dirty="0"/>
              <a:t>2. Hops, </a:t>
            </a:r>
          </a:p>
          <a:p>
            <a:r>
              <a:rPr lang="en-US" dirty="0"/>
              <a:t>3. Drops, and </a:t>
            </a:r>
          </a:p>
          <a:p>
            <a:r>
              <a:rPr lang="en-US" dirty="0"/>
              <a:t>4. Raises Arms. (How far?  Just one arm?)</a:t>
            </a:r>
          </a:p>
          <a:p>
            <a:endParaRPr lang="en-US" dirty="0"/>
          </a:p>
        </p:txBody>
      </p:sp>
    </p:spTree>
    <p:extLst>
      <p:ext uri="{BB962C8B-B14F-4D97-AF65-F5344CB8AC3E}">
        <p14:creationId xmlns:p14="http://schemas.microsoft.com/office/powerpoint/2010/main" val="3420109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B05D-85BF-4903-BB3E-8E8E01D0EC7D}"/>
              </a:ext>
            </a:extLst>
          </p:cNvPr>
          <p:cNvSpPr>
            <a:spLocks noGrp="1"/>
          </p:cNvSpPr>
          <p:nvPr>
            <p:ph type="title"/>
          </p:nvPr>
        </p:nvSpPr>
        <p:spPr>
          <a:xfrm>
            <a:off x="914400" y="228600"/>
            <a:ext cx="7772400" cy="5257800"/>
          </a:xfrm>
        </p:spPr>
        <p:txBody>
          <a:bodyPr>
            <a:noAutofit/>
          </a:bodyPr>
          <a:lstStyle/>
          <a:p>
            <a:pPr algn="ctr"/>
            <a:r>
              <a:rPr lang="en-US" sz="8800" b="1" dirty="0"/>
              <a:t>I’M NOT HERE TO BUST YOUR CHOPS</a:t>
            </a:r>
          </a:p>
        </p:txBody>
      </p:sp>
      <p:sp>
        <p:nvSpPr>
          <p:cNvPr id="3" name="Content Placeholder 2">
            <a:extLst>
              <a:ext uri="{FF2B5EF4-FFF2-40B4-BE49-F238E27FC236}">
                <a16:creationId xmlns:a16="http://schemas.microsoft.com/office/drawing/2014/main" id="{B35E5D66-CEC8-4CEF-8BFE-F99502257871}"/>
              </a:ext>
            </a:extLst>
          </p:cNvPr>
          <p:cNvSpPr>
            <a:spLocks noGrp="1"/>
          </p:cNvSpPr>
          <p:nvPr>
            <p:ph idx="1"/>
          </p:nvPr>
        </p:nvSpPr>
        <p:spPr>
          <a:xfrm flipV="1">
            <a:off x="914400" y="6019799"/>
            <a:ext cx="7772400" cy="45719"/>
          </a:xfrm>
        </p:spPr>
        <p:txBody>
          <a:bodyPr>
            <a:normAutofit fontScale="25000" lnSpcReduction="20000"/>
          </a:bodyPr>
          <a:lstStyle/>
          <a:p>
            <a:endParaRPr lang="en-US" dirty="0"/>
          </a:p>
        </p:txBody>
      </p:sp>
    </p:spTree>
    <p:extLst>
      <p:ext uri="{BB962C8B-B14F-4D97-AF65-F5344CB8AC3E}">
        <p14:creationId xmlns:p14="http://schemas.microsoft.com/office/powerpoint/2010/main" val="2394634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OLS</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lnSpcReduction="10000"/>
          </a:bodyPr>
          <a:lstStyle/>
          <a:p>
            <a:r>
              <a:rPr lang="en-US" sz="3200" dirty="0"/>
              <a:t>Not that Anyone Would Try These…</a:t>
            </a:r>
          </a:p>
          <a:p>
            <a:endParaRPr lang="en-US" sz="3200" dirty="0"/>
          </a:p>
          <a:p>
            <a:r>
              <a:rPr lang="en-US" sz="3200" dirty="0"/>
              <a:t>0 or a 1 to go home</a:t>
            </a:r>
          </a:p>
          <a:p>
            <a:pPr lvl="1"/>
            <a:r>
              <a:rPr lang="en-US" sz="3000" dirty="0"/>
              <a:t>Or do they?</a:t>
            </a:r>
          </a:p>
          <a:p>
            <a:pPr lvl="1"/>
            <a:endParaRPr lang="en-US" sz="3000" dirty="0"/>
          </a:p>
          <a:p>
            <a:r>
              <a:rPr lang="en-US" sz="3200" dirty="0"/>
              <a:t>Didn’t get all 4</a:t>
            </a:r>
          </a:p>
          <a:p>
            <a:endParaRPr lang="en-US" sz="3200" dirty="0"/>
          </a:p>
          <a:p>
            <a:r>
              <a:rPr lang="en-US" sz="3200" dirty="0"/>
              <a:t>Finally Arrested</a:t>
            </a:r>
          </a:p>
          <a:p>
            <a:endParaRPr lang="en-US" dirty="0"/>
          </a:p>
          <a:p>
            <a:endParaRPr lang="en-US" dirty="0"/>
          </a:p>
        </p:txBody>
      </p:sp>
    </p:spTree>
    <p:extLst>
      <p:ext uri="{BB962C8B-B14F-4D97-AF65-F5344CB8AC3E}">
        <p14:creationId xmlns:p14="http://schemas.microsoft.com/office/powerpoint/2010/main" val="309193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2FC0-F4DF-4CC6-81A2-B39E6FBD8D69}"/>
              </a:ext>
            </a:extLst>
          </p:cNvPr>
          <p:cNvSpPr>
            <a:spLocks noGrp="1"/>
          </p:cNvSpPr>
          <p:nvPr>
            <p:ph type="title"/>
          </p:nvPr>
        </p:nvSpPr>
        <p:spPr>
          <a:xfrm>
            <a:off x="914400" y="274638"/>
            <a:ext cx="7772400" cy="1477962"/>
          </a:xfrm>
        </p:spPr>
        <p:txBody>
          <a:bodyPr>
            <a:noAutofit/>
          </a:bodyPr>
          <a:lstStyle/>
          <a:p>
            <a:pPr algn="ctr"/>
            <a:r>
              <a:rPr lang="en-US" sz="9600" b="1" dirty="0">
                <a:solidFill>
                  <a:srgbClr val="FFFF00"/>
                </a:solidFill>
              </a:rPr>
              <a:t>HGN</a:t>
            </a:r>
          </a:p>
        </p:txBody>
      </p:sp>
      <p:sp>
        <p:nvSpPr>
          <p:cNvPr id="3" name="Content Placeholder 2">
            <a:extLst>
              <a:ext uri="{FF2B5EF4-FFF2-40B4-BE49-F238E27FC236}">
                <a16:creationId xmlns:a16="http://schemas.microsoft.com/office/drawing/2014/main" id="{435A284B-EB1D-4288-B7BA-C8D5F6DD9366}"/>
              </a:ext>
            </a:extLst>
          </p:cNvPr>
          <p:cNvSpPr>
            <a:spLocks noGrp="1"/>
          </p:cNvSpPr>
          <p:nvPr>
            <p:ph idx="1"/>
          </p:nvPr>
        </p:nvSpPr>
        <p:spPr>
          <a:xfrm>
            <a:off x="914400" y="1752600"/>
            <a:ext cx="7772400" cy="4876800"/>
          </a:xfrm>
        </p:spPr>
        <p:txBody>
          <a:bodyPr>
            <a:normAutofit lnSpcReduction="10000"/>
          </a:bodyPr>
          <a:lstStyle/>
          <a:p>
            <a:endParaRPr lang="en-US" sz="3200" dirty="0"/>
          </a:p>
          <a:p>
            <a:r>
              <a:rPr lang="en-US" sz="3200" dirty="0"/>
              <a:t>Come Back Around</a:t>
            </a:r>
          </a:p>
          <a:p>
            <a:endParaRPr lang="en-US" sz="3200" dirty="0"/>
          </a:p>
          <a:p>
            <a:r>
              <a:rPr lang="en-US" sz="3200" dirty="0"/>
              <a:t>Or…Save Until Closing</a:t>
            </a:r>
          </a:p>
          <a:p>
            <a:endParaRPr lang="en-US" sz="3200" dirty="0"/>
          </a:p>
          <a:p>
            <a:r>
              <a:rPr lang="en-US" sz="3200" dirty="0"/>
              <a:t>3/8, 2/4 but 6/6???</a:t>
            </a:r>
          </a:p>
          <a:p>
            <a:endParaRPr lang="en-US" sz="3200" dirty="0"/>
          </a:p>
          <a:p>
            <a:r>
              <a:rPr lang="en-US" sz="3200" dirty="0"/>
              <a:t>Trust you…</a:t>
            </a:r>
          </a:p>
          <a:p>
            <a:endParaRPr lang="en-US" sz="3200" dirty="0"/>
          </a:p>
          <a:p>
            <a:endParaRPr lang="en-US" dirty="0"/>
          </a:p>
          <a:p>
            <a:endParaRPr lang="en-US" dirty="0"/>
          </a:p>
        </p:txBody>
      </p:sp>
    </p:spTree>
    <p:extLst>
      <p:ext uri="{BB962C8B-B14F-4D97-AF65-F5344CB8AC3E}">
        <p14:creationId xmlns:p14="http://schemas.microsoft.com/office/powerpoint/2010/main" val="4171783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Autofit/>
          </a:bodyPr>
          <a:lstStyle/>
          <a:p>
            <a:pPr algn="ctr"/>
            <a:r>
              <a:rPr lang="en-US" sz="5400" b="1" dirty="0">
                <a:solidFill>
                  <a:srgbClr val="FFFF00"/>
                </a:solidFill>
              </a:rPr>
              <a:t>BREATH TEST– </a:t>
            </a:r>
            <a:br>
              <a:rPr lang="en-US" sz="5400" b="1" dirty="0">
                <a:solidFill>
                  <a:srgbClr val="FFFF00"/>
                </a:solidFill>
              </a:rPr>
            </a:br>
            <a:r>
              <a:rPr lang="en-US" sz="5400" b="1" dirty="0">
                <a:solidFill>
                  <a:srgbClr val="FFFF00"/>
                </a:solidFill>
              </a:rPr>
              <a:t>15 Min. Violation</a:t>
            </a:r>
          </a:p>
        </p:txBody>
      </p:sp>
      <p:sp>
        <p:nvSpPr>
          <p:cNvPr id="3" name="Content Placeholder 2"/>
          <p:cNvSpPr>
            <a:spLocks noGrp="1"/>
          </p:cNvSpPr>
          <p:nvPr>
            <p:ph idx="1"/>
          </p:nvPr>
        </p:nvSpPr>
        <p:spPr>
          <a:xfrm>
            <a:off x="457200" y="2590800"/>
            <a:ext cx="7772400" cy="3649133"/>
          </a:xfrm>
        </p:spPr>
        <p:txBody>
          <a:bodyPr/>
          <a:lstStyle/>
          <a:p>
            <a:r>
              <a:rPr lang="en-US" sz="3600" dirty="0"/>
              <a:t>15 Minutes – Line of Sight</a:t>
            </a:r>
          </a:p>
          <a:p>
            <a:endParaRPr lang="en-US" sz="3600" dirty="0"/>
          </a:p>
          <a:p>
            <a:r>
              <a:rPr lang="en-US" sz="3600" dirty="0"/>
              <a:t>DPS – 21 Minute Video</a:t>
            </a:r>
          </a:p>
          <a:p>
            <a:endParaRPr lang="en-US" sz="3600" dirty="0"/>
          </a:p>
          <a:p>
            <a:r>
              <a:rPr lang="en-US" sz="3600" dirty="0"/>
              <a:t>COBRA / DATA MANAGEMENT LOGS</a:t>
            </a:r>
          </a:p>
          <a:p>
            <a:pPr marL="0" indent="0">
              <a:buNone/>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5443" r="24251" b="20524"/>
          <a:stretch>
            <a:fillRect/>
          </a:stretch>
        </p:blipFill>
        <p:spPr>
          <a:xfrm>
            <a:off x="0" y="857250"/>
            <a:ext cx="9144000" cy="5143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7752" y="5440044"/>
            <a:ext cx="301519" cy="229531"/>
          </a:xfrm>
          <a:prstGeom prst="rect">
            <a:avLst/>
          </a:prstGeom>
        </p:spPr>
      </p:pic>
      <p:pic>
        <p:nvPicPr>
          <p:cNvPr id="4" name="Picture 4"/>
          <p:cNvPicPr>
            <a:picLocks noChangeAspect="1"/>
          </p:cNvPicPr>
          <p:nvPr/>
        </p:nvPicPr>
        <p:blipFill>
          <a:blip r:embed="rId6"/>
          <a:srcRect/>
          <a:stretch>
            <a:fillRect/>
          </a:stretch>
        </p:blipFill>
        <p:spPr>
          <a:xfrm>
            <a:off x="1506573" y="4895375"/>
            <a:ext cx="1684817" cy="168481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5198" y="4491171"/>
            <a:ext cx="301519" cy="229531"/>
          </a:xfrm>
          <a:prstGeom prst="rect">
            <a:avLst/>
          </a:prstGeom>
        </p:spPr>
      </p:pic>
      <p:pic>
        <p:nvPicPr>
          <p:cNvPr id="6" name="Picture 6"/>
          <p:cNvPicPr>
            <a:picLocks noChangeAspect="1"/>
          </p:cNvPicPr>
          <p:nvPr/>
        </p:nvPicPr>
        <p:blipFill>
          <a:blip r:embed="rId6"/>
          <a:srcRect/>
          <a:stretch>
            <a:fillRect/>
          </a:stretch>
        </p:blipFill>
        <p:spPr>
          <a:xfrm>
            <a:off x="2225957" y="3984758"/>
            <a:ext cx="1684817" cy="16848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7186" y="3783547"/>
            <a:ext cx="301519" cy="229531"/>
          </a:xfrm>
          <a:prstGeom prst="rect">
            <a:avLst/>
          </a:prstGeom>
        </p:spPr>
      </p:pic>
      <p:pic>
        <p:nvPicPr>
          <p:cNvPr id="8" name="Picture 8"/>
          <p:cNvPicPr>
            <a:picLocks noChangeAspect="1"/>
          </p:cNvPicPr>
          <p:nvPr/>
        </p:nvPicPr>
        <p:blipFill>
          <a:blip r:embed="rId6"/>
          <a:srcRect/>
          <a:stretch>
            <a:fillRect/>
          </a:stretch>
        </p:blipFill>
        <p:spPr>
          <a:xfrm>
            <a:off x="3027945" y="3257115"/>
            <a:ext cx="1684817" cy="168481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8420" y="3314235"/>
            <a:ext cx="301519" cy="229531"/>
          </a:xfrm>
          <a:prstGeom prst="rect">
            <a:avLst/>
          </a:prstGeom>
        </p:spPr>
      </p:pic>
      <p:pic>
        <p:nvPicPr>
          <p:cNvPr id="10" name="Picture 10"/>
          <p:cNvPicPr>
            <a:picLocks noChangeAspect="1"/>
          </p:cNvPicPr>
          <p:nvPr/>
        </p:nvPicPr>
        <p:blipFill>
          <a:blip r:embed="rId6"/>
          <a:srcRect/>
          <a:stretch>
            <a:fillRect/>
          </a:stretch>
        </p:blipFill>
        <p:spPr>
          <a:xfrm>
            <a:off x="3608665" y="2639586"/>
            <a:ext cx="1783061" cy="1684817"/>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78922" y="2101960"/>
            <a:ext cx="301519" cy="229531"/>
          </a:xfrm>
          <a:prstGeom prst="rect">
            <a:avLst/>
          </a:prstGeom>
        </p:spPr>
      </p:pic>
      <p:pic>
        <p:nvPicPr>
          <p:cNvPr id="12" name="Picture 12"/>
          <p:cNvPicPr>
            <a:picLocks noChangeAspect="1"/>
          </p:cNvPicPr>
          <p:nvPr/>
        </p:nvPicPr>
        <p:blipFill>
          <a:blip r:embed="rId6"/>
          <a:srcRect/>
          <a:stretch>
            <a:fillRect/>
          </a:stretch>
        </p:blipFill>
        <p:spPr>
          <a:xfrm>
            <a:off x="4153232" y="1631590"/>
            <a:ext cx="1684817" cy="1684817"/>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84792" y="1256835"/>
            <a:ext cx="301519" cy="229531"/>
          </a:xfrm>
          <a:prstGeom prst="rect">
            <a:avLst/>
          </a:prstGeom>
        </p:spPr>
      </p:pic>
      <p:pic>
        <p:nvPicPr>
          <p:cNvPr id="14" name="Picture 14"/>
          <p:cNvPicPr>
            <a:picLocks noChangeAspect="1"/>
          </p:cNvPicPr>
          <p:nvPr/>
        </p:nvPicPr>
        <p:blipFill>
          <a:blip r:embed="rId7"/>
          <a:srcRect/>
          <a:stretch>
            <a:fillRect/>
          </a:stretch>
        </p:blipFill>
        <p:spPr>
          <a:xfrm>
            <a:off x="4572000" y="425995"/>
            <a:ext cx="2160597" cy="2160597"/>
          </a:xfrm>
          <a:prstGeom prst="rect">
            <a:avLst/>
          </a:prstGeom>
        </p:spPr>
      </p:pic>
      <p:sp>
        <p:nvSpPr>
          <p:cNvPr id="15" name="TextBox 15"/>
          <p:cNvSpPr txBox="1"/>
          <p:nvPr/>
        </p:nvSpPr>
        <p:spPr>
          <a:xfrm>
            <a:off x="56740" y="5770053"/>
            <a:ext cx="1229649"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NO EVIDENCE</a:t>
            </a:r>
          </a:p>
        </p:txBody>
      </p:sp>
      <p:sp>
        <p:nvSpPr>
          <p:cNvPr id="16" name="TextBox 16"/>
          <p:cNvSpPr txBox="1"/>
          <p:nvPr/>
        </p:nvSpPr>
        <p:spPr>
          <a:xfrm>
            <a:off x="261871" y="4462596"/>
            <a:ext cx="1776376" cy="441916"/>
          </a:xfrm>
          <a:prstGeom prst="rect">
            <a:avLst/>
          </a:prstGeom>
        </p:spPr>
        <p:txBody>
          <a:bodyPr lIns="0" tIns="0" rIns="0" bIns="0" rtlCol="0" anchor="t">
            <a:spAutoFit/>
          </a:bodyPr>
          <a:lstStyle/>
          <a:p>
            <a:pPr algn="ctr">
              <a:lnSpc>
                <a:spcPts val="1820"/>
              </a:lnSpc>
            </a:pPr>
            <a:r>
              <a:rPr lang="en-US" sz="1300" dirty="0">
                <a:solidFill>
                  <a:srgbClr val="FFFFFF"/>
                </a:solidFill>
                <a:latin typeface="Open Sans Bold"/>
              </a:rPr>
              <a:t>REASONABLE SUSPICION</a:t>
            </a:r>
          </a:p>
        </p:txBody>
      </p:sp>
      <p:sp>
        <p:nvSpPr>
          <p:cNvPr id="17" name="TextBox 17"/>
          <p:cNvSpPr txBox="1"/>
          <p:nvPr/>
        </p:nvSpPr>
        <p:spPr>
          <a:xfrm>
            <a:off x="876300" y="3754972"/>
            <a:ext cx="1835585"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PROBABLE CAUSE</a:t>
            </a:r>
          </a:p>
        </p:txBody>
      </p:sp>
      <p:sp>
        <p:nvSpPr>
          <p:cNvPr id="18" name="TextBox 18"/>
          <p:cNvSpPr txBox="1"/>
          <p:nvPr/>
        </p:nvSpPr>
        <p:spPr>
          <a:xfrm>
            <a:off x="1438512" y="3285660"/>
            <a:ext cx="2010534"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PREPONDERANCE</a:t>
            </a:r>
          </a:p>
        </p:txBody>
      </p:sp>
      <p:sp>
        <p:nvSpPr>
          <p:cNvPr id="20" name="TextBox 20"/>
          <p:cNvSpPr txBox="1"/>
          <p:nvPr/>
        </p:nvSpPr>
        <p:spPr>
          <a:xfrm>
            <a:off x="1704371" y="1288328"/>
            <a:ext cx="3008391" cy="143757"/>
          </a:xfrm>
          <a:prstGeom prst="rect">
            <a:avLst/>
          </a:prstGeom>
        </p:spPr>
        <p:txBody>
          <a:bodyPr wrap="square" lIns="0" tIns="0" rIns="0" bIns="0" rtlCol="0" anchor="t">
            <a:spAutoFit/>
          </a:bodyPr>
          <a:lstStyle/>
          <a:p>
            <a:pPr algn="ctr">
              <a:lnSpc>
                <a:spcPts val="1092"/>
              </a:lnSpc>
            </a:pPr>
            <a:r>
              <a:rPr lang="en-US" sz="1300" dirty="0">
                <a:solidFill>
                  <a:srgbClr val="FFFFFF"/>
                </a:solidFill>
                <a:latin typeface="Open Sans Bold"/>
              </a:rPr>
              <a:t>BEYOND A REASONABLE DOUBT</a:t>
            </a:r>
          </a:p>
        </p:txBody>
      </p:sp>
      <p:sp>
        <p:nvSpPr>
          <p:cNvPr id="21" name="TextBox 21"/>
          <p:cNvSpPr txBox="1"/>
          <p:nvPr/>
        </p:nvSpPr>
        <p:spPr>
          <a:xfrm>
            <a:off x="1197917" y="2137250"/>
            <a:ext cx="2712858"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CLEAR AND CONVINCING</a:t>
            </a:r>
          </a:p>
        </p:txBody>
      </p:sp>
      <p:sp>
        <p:nvSpPr>
          <p:cNvPr id="24" name="TextBox 23">
            <a:extLst>
              <a:ext uri="{FF2B5EF4-FFF2-40B4-BE49-F238E27FC236}">
                <a16:creationId xmlns:a16="http://schemas.microsoft.com/office/drawing/2014/main" id="{A6D93AF0-D422-8A24-C3DD-96FC60445397}"/>
              </a:ext>
            </a:extLst>
          </p:cNvPr>
          <p:cNvSpPr txBox="1"/>
          <p:nvPr/>
        </p:nvSpPr>
        <p:spPr>
          <a:xfrm>
            <a:off x="235985" y="5400568"/>
            <a:ext cx="1076451" cy="308482"/>
          </a:xfrm>
          <a:prstGeom prst="rect">
            <a:avLst/>
          </a:prstGeom>
          <a:noFill/>
        </p:spPr>
        <p:txBody>
          <a:bodyPr wrap="square">
            <a:spAutoFit/>
          </a:bodyPr>
          <a:lstStyle/>
          <a:p>
            <a:pPr algn="ctr">
              <a:lnSpc>
                <a:spcPts val="1820"/>
              </a:lnSpc>
            </a:pPr>
            <a:r>
              <a:rPr lang="en-US" sz="1300" dirty="0">
                <a:solidFill>
                  <a:srgbClr val="FFFFFF"/>
                </a:solidFill>
                <a:latin typeface="Open Sans Bold"/>
              </a:rPr>
              <a:t>SCINTILLA</a:t>
            </a:r>
          </a:p>
        </p:txBody>
      </p:sp>
      <p:sp>
        <p:nvSpPr>
          <p:cNvPr id="22" name="TextBox 21">
            <a:extLst>
              <a:ext uri="{FF2B5EF4-FFF2-40B4-BE49-F238E27FC236}">
                <a16:creationId xmlns:a16="http://schemas.microsoft.com/office/drawing/2014/main" id="{D7964A74-B380-D33D-E9AA-B4353F85087C}"/>
              </a:ext>
            </a:extLst>
          </p:cNvPr>
          <p:cNvSpPr txBox="1"/>
          <p:nvPr/>
        </p:nvSpPr>
        <p:spPr>
          <a:xfrm>
            <a:off x="6955758" y="1409462"/>
            <a:ext cx="2411404" cy="1384995"/>
          </a:xfrm>
          <a:prstGeom prst="rect">
            <a:avLst/>
          </a:prstGeom>
          <a:noFill/>
        </p:spPr>
        <p:txBody>
          <a:bodyPr wrap="square" rtlCol="0">
            <a:spAutoFit/>
          </a:bodyPr>
          <a:lstStyle/>
          <a:p>
            <a:pPr algn="ctr"/>
            <a:r>
              <a:rPr lang="en-US" sz="2800" dirty="0"/>
              <a:t>BURDENS </a:t>
            </a:r>
          </a:p>
          <a:p>
            <a:pPr algn="ctr"/>
            <a:r>
              <a:rPr lang="en-US" sz="2800" dirty="0"/>
              <a:t>OF </a:t>
            </a:r>
          </a:p>
          <a:p>
            <a:pPr algn="ctr"/>
            <a:r>
              <a:rPr lang="en-US" sz="2800" dirty="0"/>
              <a:t>PROOF</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BDA20-B226-481D-A4B1-E1CFCC2B9873}"/>
              </a:ext>
            </a:extLst>
          </p:cNvPr>
          <p:cNvPicPr>
            <a:picLocks noChangeAspect="1"/>
          </p:cNvPicPr>
          <p:nvPr/>
        </p:nvPicPr>
        <p:blipFill>
          <a:blip r:embed="rId2"/>
          <a:stretch>
            <a:fillRect/>
          </a:stretch>
        </p:blipFill>
        <p:spPr>
          <a:xfrm>
            <a:off x="129091" y="0"/>
            <a:ext cx="8885817" cy="6858000"/>
          </a:xfrm>
          <a:prstGeom prst="rect">
            <a:avLst/>
          </a:prstGeom>
        </p:spPr>
      </p:pic>
    </p:spTree>
    <p:extLst>
      <p:ext uri="{BB962C8B-B14F-4D97-AF65-F5344CB8AC3E}">
        <p14:creationId xmlns:p14="http://schemas.microsoft.com/office/powerpoint/2010/main" val="263847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5C9D5F-EC73-46EE-B21F-A734D00AC037}"/>
              </a:ext>
            </a:extLst>
          </p:cNvPr>
          <p:cNvPicPr>
            <a:picLocks noChangeAspect="1"/>
          </p:cNvPicPr>
          <p:nvPr/>
        </p:nvPicPr>
        <p:blipFill>
          <a:blip r:embed="rId2"/>
          <a:stretch>
            <a:fillRect/>
          </a:stretch>
        </p:blipFill>
        <p:spPr>
          <a:xfrm>
            <a:off x="381000" y="0"/>
            <a:ext cx="8458200" cy="6858000"/>
          </a:xfrm>
          <a:prstGeom prst="rect">
            <a:avLst/>
          </a:prstGeom>
        </p:spPr>
      </p:pic>
    </p:spTree>
    <p:extLst>
      <p:ext uri="{BB962C8B-B14F-4D97-AF65-F5344CB8AC3E}">
        <p14:creationId xmlns:p14="http://schemas.microsoft.com/office/powerpoint/2010/main" val="2730019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4A42E5-CA64-4877-82CA-7561A2772D80}"/>
              </a:ext>
            </a:extLst>
          </p:cNvPr>
          <p:cNvPicPr>
            <a:picLocks noChangeAspect="1"/>
          </p:cNvPicPr>
          <p:nvPr/>
        </p:nvPicPr>
        <p:blipFill>
          <a:blip r:embed="rId2"/>
          <a:stretch>
            <a:fillRect/>
          </a:stretch>
        </p:blipFill>
        <p:spPr>
          <a:xfrm>
            <a:off x="228600" y="0"/>
            <a:ext cx="8839200" cy="6858000"/>
          </a:xfrm>
          <a:prstGeom prst="rect">
            <a:avLst/>
          </a:prstGeom>
        </p:spPr>
      </p:pic>
    </p:spTree>
    <p:extLst>
      <p:ext uri="{BB962C8B-B14F-4D97-AF65-F5344CB8AC3E}">
        <p14:creationId xmlns:p14="http://schemas.microsoft.com/office/powerpoint/2010/main" val="2327536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7CF478-936D-475E-9EEA-4887FB2659EF}"/>
              </a:ext>
            </a:extLst>
          </p:cNvPr>
          <p:cNvPicPr>
            <a:picLocks noChangeAspect="1"/>
          </p:cNvPicPr>
          <p:nvPr/>
        </p:nvPicPr>
        <p:blipFill>
          <a:blip r:embed="rId2"/>
          <a:stretch>
            <a:fillRect/>
          </a:stretch>
        </p:blipFill>
        <p:spPr>
          <a:xfrm>
            <a:off x="1925344" y="0"/>
            <a:ext cx="5293311" cy="6858000"/>
          </a:xfrm>
          <a:prstGeom prst="rect">
            <a:avLst/>
          </a:prstGeom>
        </p:spPr>
      </p:pic>
    </p:spTree>
    <p:extLst>
      <p:ext uri="{BB962C8B-B14F-4D97-AF65-F5344CB8AC3E}">
        <p14:creationId xmlns:p14="http://schemas.microsoft.com/office/powerpoint/2010/main" val="150784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5D755-85E2-4B47-9B5C-CADD67A48C30}"/>
              </a:ext>
            </a:extLst>
          </p:cNvPr>
          <p:cNvPicPr>
            <a:picLocks noChangeAspect="1"/>
          </p:cNvPicPr>
          <p:nvPr/>
        </p:nvPicPr>
        <p:blipFill>
          <a:blip r:embed="rId2"/>
          <a:stretch>
            <a:fillRect/>
          </a:stretch>
        </p:blipFill>
        <p:spPr>
          <a:xfrm>
            <a:off x="1923882" y="0"/>
            <a:ext cx="5296236" cy="6858000"/>
          </a:xfrm>
          <a:prstGeom prst="rect">
            <a:avLst/>
          </a:prstGeom>
        </p:spPr>
      </p:pic>
    </p:spTree>
    <p:extLst>
      <p:ext uri="{BB962C8B-B14F-4D97-AF65-F5344CB8AC3E}">
        <p14:creationId xmlns:p14="http://schemas.microsoft.com/office/powerpoint/2010/main" val="1431895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4A42E5-CA64-4877-82CA-7561A2772D80}"/>
              </a:ext>
            </a:extLst>
          </p:cNvPr>
          <p:cNvPicPr>
            <a:picLocks noChangeAspect="1"/>
          </p:cNvPicPr>
          <p:nvPr/>
        </p:nvPicPr>
        <p:blipFill>
          <a:blip r:embed="rId2"/>
          <a:stretch>
            <a:fillRect/>
          </a:stretch>
        </p:blipFill>
        <p:spPr>
          <a:xfrm>
            <a:off x="228600" y="0"/>
            <a:ext cx="8839200" cy="6858000"/>
          </a:xfrm>
          <a:prstGeom prst="rect">
            <a:avLst/>
          </a:prstGeom>
        </p:spPr>
      </p:pic>
    </p:spTree>
    <p:extLst>
      <p:ext uri="{BB962C8B-B14F-4D97-AF65-F5344CB8AC3E}">
        <p14:creationId xmlns:p14="http://schemas.microsoft.com/office/powerpoint/2010/main" val="3087172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BDA20-B226-481D-A4B1-E1CFCC2B9873}"/>
              </a:ext>
            </a:extLst>
          </p:cNvPr>
          <p:cNvPicPr>
            <a:picLocks noChangeAspect="1"/>
          </p:cNvPicPr>
          <p:nvPr/>
        </p:nvPicPr>
        <p:blipFill>
          <a:blip r:embed="rId2"/>
          <a:stretch>
            <a:fillRect/>
          </a:stretch>
        </p:blipFill>
        <p:spPr>
          <a:xfrm>
            <a:off x="129091" y="0"/>
            <a:ext cx="8885817" cy="6858000"/>
          </a:xfrm>
          <a:prstGeom prst="rect">
            <a:avLst/>
          </a:prstGeom>
        </p:spPr>
      </p:pic>
    </p:spTree>
    <p:extLst>
      <p:ext uri="{BB962C8B-B14F-4D97-AF65-F5344CB8AC3E}">
        <p14:creationId xmlns:p14="http://schemas.microsoft.com/office/powerpoint/2010/main" val="40483810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91600" cy="1143000"/>
          </a:xfrm>
        </p:spPr>
        <p:txBody>
          <a:bodyPr>
            <a:normAutofit/>
          </a:bodyPr>
          <a:lstStyle/>
          <a:p>
            <a:pPr algn="ctr"/>
            <a:r>
              <a:rPr lang="en-US" sz="4400" b="1" dirty="0">
                <a:solidFill>
                  <a:srgbClr val="FFFF00"/>
                </a:solidFill>
              </a:rPr>
              <a:t>BREATH TEST– 9000</a:t>
            </a:r>
          </a:p>
        </p:txBody>
      </p:sp>
      <p:sp>
        <p:nvSpPr>
          <p:cNvPr id="3" name="Content Placeholder 2"/>
          <p:cNvSpPr>
            <a:spLocks noGrp="1"/>
          </p:cNvSpPr>
          <p:nvPr>
            <p:ph idx="1"/>
          </p:nvPr>
        </p:nvSpPr>
        <p:spPr>
          <a:xfrm>
            <a:off x="685800" y="1066800"/>
            <a:ext cx="7772400" cy="3649133"/>
          </a:xfrm>
        </p:spPr>
        <p:txBody>
          <a:bodyPr>
            <a:normAutofit lnSpcReduction="10000"/>
          </a:bodyPr>
          <a:lstStyle/>
          <a:p>
            <a:endParaRPr lang="en-US" dirty="0"/>
          </a:p>
          <a:p>
            <a:endParaRPr lang="en-US" dirty="0"/>
          </a:p>
          <a:p>
            <a:pPr marL="0" indent="0" algn="ctr">
              <a:buNone/>
            </a:pPr>
            <a:r>
              <a:rPr lang="en-US" sz="9600" dirty="0"/>
              <a:t>How is this possible??</a:t>
            </a:r>
          </a:p>
        </p:txBody>
      </p:sp>
    </p:spTree>
    <p:extLst>
      <p:ext uri="{BB962C8B-B14F-4D97-AF65-F5344CB8AC3E}">
        <p14:creationId xmlns:p14="http://schemas.microsoft.com/office/powerpoint/2010/main" val="2237719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FC515-A466-4395-8573-518A473E737F}"/>
              </a:ext>
            </a:extLst>
          </p:cNvPr>
          <p:cNvSpPr>
            <a:spLocks noGrp="1"/>
          </p:cNvSpPr>
          <p:nvPr>
            <p:ph type="title"/>
          </p:nvPr>
        </p:nvSpPr>
        <p:spPr/>
        <p:txBody>
          <a:bodyPr>
            <a:normAutofit/>
          </a:bodyPr>
          <a:lstStyle/>
          <a:p>
            <a:pPr algn="ctr"/>
            <a:endParaRPr lang="en-US" sz="5400" b="1" dirty="0"/>
          </a:p>
        </p:txBody>
      </p:sp>
      <p:sp>
        <p:nvSpPr>
          <p:cNvPr id="3" name="Content Placeholder 2">
            <a:extLst>
              <a:ext uri="{FF2B5EF4-FFF2-40B4-BE49-F238E27FC236}">
                <a16:creationId xmlns:a16="http://schemas.microsoft.com/office/drawing/2014/main" id="{A3431306-E763-42F1-88AA-2E5397926660}"/>
              </a:ext>
            </a:extLst>
          </p:cNvPr>
          <p:cNvSpPr>
            <a:spLocks noGrp="1"/>
          </p:cNvSpPr>
          <p:nvPr>
            <p:ph idx="1"/>
          </p:nvPr>
        </p:nvSpPr>
        <p:spPr/>
        <p:txBody>
          <a:bodyPr>
            <a:normAutofit/>
          </a:bodyPr>
          <a:lstStyle/>
          <a:p>
            <a:pPr marL="64008" indent="0">
              <a:buNone/>
            </a:pPr>
            <a:br>
              <a:rPr lang="en-US" dirty="0"/>
            </a:br>
            <a:endParaRPr lang="en-US" dirty="0"/>
          </a:p>
        </p:txBody>
      </p:sp>
      <p:pic>
        <p:nvPicPr>
          <p:cNvPr id="5" name="Picture 4" descr="A person looking at another person&#10;&#10;Description automatically generated with medium confidence">
            <a:extLst>
              <a:ext uri="{FF2B5EF4-FFF2-40B4-BE49-F238E27FC236}">
                <a16:creationId xmlns:a16="http://schemas.microsoft.com/office/drawing/2014/main" id="{5C599C1A-5258-409F-820A-2D37FEC18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8" y="951204"/>
            <a:ext cx="9211135" cy="4955591"/>
          </a:xfrm>
          <a:prstGeom prst="rect">
            <a:avLst/>
          </a:prstGeom>
        </p:spPr>
      </p:pic>
    </p:spTree>
    <p:extLst>
      <p:ext uri="{BB962C8B-B14F-4D97-AF65-F5344CB8AC3E}">
        <p14:creationId xmlns:p14="http://schemas.microsoft.com/office/powerpoint/2010/main" val="1351564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7324-6F8E-9ADD-0DE0-761F6D685FDA}"/>
              </a:ext>
            </a:extLst>
          </p:cNvPr>
          <p:cNvSpPr>
            <a:spLocks noGrp="1"/>
          </p:cNvSpPr>
          <p:nvPr>
            <p:ph type="title"/>
          </p:nvPr>
        </p:nvSpPr>
        <p:spPr>
          <a:xfrm>
            <a:off x="0" y="267494"/>
            <a:ext cx="9144000" cy="1399032"/>
          </a:xfrm>
        </p:spPr>
        <p:txBody>
          <a:bodyPr>
            <a:normAutofit/>
          </a:bodyPr>
          <a:lstStyle/>
          <a:p>
            <a:pPr algn="ctr"/>
            <a:r>
              <a:rPr lang="en-US" sz="6600" b="1" dirty="0"/>
              <a:t>TRIAL STATISTICS</a:t>
            </a:r>
          </a:p>
        </p:txBody>
      </p:sp>
      <p:sp>
        <p:nvSpPr>
          <p:cNvPr id="3" name="Content Placeholder 2">
            <a:extLst>
              <a:ext uri="{FF2B5EF4-FFF2-40B4-BE49-F238E27FC236}">
                <a16:creationId xmlns:a16="http://schemas.microsoft.com/office/drawing/2014/main" id="{C1DE67F9-FAD6-35BB-4851-9FE462ABC229}"/>
              </a:ext>
            </a:extLst>
          </p:cNvPr>
          <p:cNvSpPr>
            <a:spLocks noGrp="1"/>
          </p:cNvSpPr>
          <p:nvPr>
            <p:ph idx="1"/>
          </p:nvPr>
        </p:nvSpPr>
        <p:spPr>
          <a:xfrm>
            <a:off x="685800" y="1647865"/>
            <a:ext cx="7772400" cy="4563532"/>
          </a:xfrm>
        </p:spPr>
        <p:txBody>
          <a:bodyPr>
            <a:normAutofit/>
          </a:bodyPr>
          <a:lstStyle/>
          <a:p>
            <a:r>
              <a:rPr lang="en-US" sz="2800" dirty="0"/>
              <a:t>“There is a joke among lawyers about the difference between jury trials in England and the United States: in England, the trial starts once the jury selection ends; in America, the trial is already over.” </a:t>
            </a:r>
            <a:r>
              <a:rPr lang="en-US" sz="1300" dirty="0"/>
              <a:t>- https://www.nytimes.com/1994/11/29/science/study-finds-jurors-often-hear-evidence-with-closed-minds.html</a:t>
            </a:r>
          </a:p>
          <a:p>
            <a:r>
              <a:rPr lang="en-US" sz="2800" dirty="0"/>
              <a:t>“About 80-90 percent of jurors make up their minds about how they are going to vote at the conclusion of opening statements.” </a:t>
            </a:r>
          </a:p>
          <a:p>
            <a:pPr marL="64008" indent="0">
              <a:buNone/>
            </a:pPr>
            <a:r>
              <a:rPr lang="en-US" sz="1200" dirty="0"/>
              <a:t>	- Opening Statement: Setting the Tone for Trial (2019). Advocate Magazine. 	https://www.advocatemagazine.com/article/2019-january/opening-statement-setting-the-tone-for-trial</a:t>
            </a:r>
          </a:p>
        </p:txBody>
      </p:sp>
    </p:spTree>
    <p:extLst>
      <p:ext uri="{BB962C8B-B14F-4D97-AF65-F5344CB8AC3E}">
        <p14:creationId xmlns:p14="http://schemas.microsoft.com/office/powerpoint/2010/main" val="3929904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rmAutofit/>
          </a:bodyPr>
          <a:lstStyle/>
          <a:p>
            <a:pPr algn="ctr"/>
            <a:endParaRPr lang="en-US" sz="4800" b="1" dirty="0">
              <a:solidFill>
                <a:srgbClr val="FFFF00"/>
              </a:solidFill>
            </a:endParaRPr>
          </a:p>
        </p:txBody>
      </p:sp>
      <p:sp>
        <p:nvSpPr>
          <p:cNvPr id="3" name="Content Placeholder 2"/>
          <p:cNvSpPr>
            <a:spLocks noGrp="1"/>
          </p:cNvSpPr>
          <p:nvPr>
            <p:ph idx="1"/>
          </p:nvPr>
        </p:nvSpPr>
        <p:spPr>
          <a:xfrm>
            <a:off x="457200" y="228600"/>
            <a:ext cx="7772400" cy="6477000"/>
          </a:xfrm>
        </p:spPr>
        <p:txBody>
          <a:bodyPr>
            <a:normAutofit/>
          </a:bodyPr>
          <a:lstStyle/>
          <a:p>
            <a:r>
              <a:rPr lang="en-US" sz="8800" b="1" dirty="0"/>
              <a:t>Beyond  </a:t>
            </a:r>
            <a:r>
              <a:rPr lang="en-US" sz="1200" b="1" dirty="0"/>
              <a:t>(if you went beyond your exit?)</a:t>
            </a:r>
          </a:p>
          <a:p>
            <a:r>
              <a:rPr lang="en-US" sz="8800" b="1" u="sng" dirty="0"/>
              <a:t>A</a:t>
            </a:r>
            <a:r>
              <a:rPr lang="en-US" sz="8800" b="1" dirty="0"/>
              <a:t> </a:t>
            </a:r>
            <a:r>
              <a:rPr lang="en-US" sz="1300" b="1" dirty="0"/>
              <a:t>(how many pineapples do you have?)</a:t>
            </a:r>
          </a:p>
          <a:p>
            <a:r>
              <a:rPr lang="en-US" sz="8800" b="1" dirty="0"/>
              <a:t>Reasonable</a:t>
            </a:r>
            <a:r>
              <a:rPr lang="en-US" sz="1300" b="1" dirty="0"/>
              <a:t>(phone a friend?)</a:t>
            </a:r>
          </a:p>
          <a:p>
            <a:r>
              <a:rPr lang="en-US" sz="8800" b="1" dirty="0"/>
              <a:t>Doubt </a:t>
            </a:r>
            <a:r>
              <a:rPr lang="en-US" sz="1300" b="1" dirty="0"/>
              <a:t>(before you jump in a pool?)</a:t>
            </a:r>
          </a:p>
          <a:p>
            <a:pPr marL="0" indent="0">
              <a:buNone/>
            </a:pP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676400" y="0"/>
            <a:ext cx="5294557"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0" y="0"/>
            <a:ext cx="3581400" cy="4713452"/>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5773034" y="0"/>
            <a:ext cx="3370966" cy="4476750"/>
          </a:xfrm>
          <a:prstGeom prst="rect">
            <a:avLst/>
          </a:prstGeom>
          <a:noFill/>
          <a:ln w="9525">
            <a:noFill/>
            <a:miter lim="800000"/>
            <a:headEnd/>
            <a:tailEnd/>
          </a:ln>
        </p:spPr>
      </p:pic>
      <p:pic>
        <p:nvPicPr>
          <p:cNvPr id="29700" name="Picture 4"/>
          <p:cNvPicPr>
            <a:picLocks noChangeAspect="1" noChangeArrowheads="1"/>
          </p:cNvPicPr>
          <p:nvPr/>
        </p:nvPicPr>
        <p:blipFill>
          <a:blip r:embed="rId4" cstate="print"/>
          <a:srcRect/>
          <a:stretch>
            <a:fillRect/>
          </a:stretch>
        </p:blipFill>
        <p:spPr bwMode="auto">
          <a:xfrm>
            <a:off x="2667000" y="2590800"/>
            <a:ext cx="3478893" cy="44958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533401"/>
            <a:ext cx="4495800" cy="5841068"/>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4648201" y="533400"/>
            <a:ext cx="4495800" cy="588382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7324-6F8E-9ADD-0DE0-761F6D685FDA}"/>
              </a:ext>
            </a:extLst>
          </p:cNvPr>
          <p:cNvSpPr>
            <a:spLocks noGrp="1"/>
          </p:cNvSpPr>
          <p:nvPr>
            <p:ph type="title"/>
          </p:nvPr>
        </p:nvSpPr>
        <p:spPr>
          <a:xfrm>
            <a:off x="0" y="267494"/>
            <a:ext cx="9144000" cy="1399032"/>
          </a:xfrm>
        </p:spPr>
        <p:txBody>
          <a:bodyPr>
            <a:normAutofit/>
          </a:bodyPr>
          <a:lstStyle/>
          <a:p>
            <a:pPr algn="ctr"/>
            <a:r>
              <a:rPr lang="en-US" sz="6600" b="1" dirty="0"/>
              <a:t>TRIAL STATISTICS</a:t>
            </a:r>
          </a:p>
        </p:txBody>
      </p:sp>
      <p:sp>
        <p:nvSpPr>
          <p:cNvPr id="3" name="Content Placeholder 2">
            <a:extLst>
              <a:ext uri="{FF2B5EF4-FFF2-40B4-BE49-F238E27FC236}">
                <a16:creationId xmlns:a16="http://schemas.microsoft.com/office/drawing/2014/main" id="{C1DE67F9-FAD6-35BB-4851-9FE462ABC229}"/>
              </a:ext>
            </a:extLst>
          </p:cNvPr>
          <p:cNvSpPr>
            <a:spLocks noGrp="1"/>
          </p:cNvSpPr>
          <p:nvPr>
            <p:ph idx="1"/>
          </p:nvPr>
        </p:nvSpPr>
        <p:spPr/>
        <p:txBody>
          <a:bodyPr>
            <a:normAutofit/>
          </a:bodyPr>
          <a:lstStyle/>
          <a:p>
            <a:r>
              <a:rPr lang="en-US" sz="3200" dirty="0"/>
              <a:t>“These jurors decide on a version of events based on a preliminary story they find convincing, often at the time of the opening arguments, which then colors their interpretation of the evidence so much that they seize on whatever fits their verdict and discount the rest.” - NYT </a:t>
            </a:r>
          </a:p>
        </p:txBody>
      </p:sp>
    </p:spTree>
    <p:extLst>
      <p:ext uri="{BB962C8B-B14F-4D97-AF65-F5344CB8AC3E}">
        <p14:creationId xmlns:p14="http://schemas.microsoft.com/office/powerpoint/2010/main" val="794323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a person&#10;&#10;Description automatically generated with medium confidence">
            <a:extLst>
              <a:ext uri="{FF2B5EF4-FFF2-40B4-BE49-F238E27FC236}">
                <a16:creationId xmlns:a16="http://schemas.microsoft.com/office/drawing/2014/main" id="{75403BB5-9E2D-4988-BC58-964FF3E5B2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66700"/>
            <a:ext cx="9481119" cy="6324600"/>
          </a:xfrm>
          <a:prstGeom prst="rect">
            <a:avLst/>
          </a:prstGeom>
        </p:spPr>
      </p:pic>
    </p:spTree>
    <p:extLst>
      <p:ext uri="{BB962C8B-B14F-4D97-AF65-F5344CB8AC3E}">
        <p14:creationId xmlns:p14="http://schemas.microsoft.com/office/powerpoint/2010/main" val="16709016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915400" cy="1143000"/>
          </a:xfrm>
        </p:spPr>
        <p:txBody>
          <a:bodyPr>
            <a:noAutofit/>
          </a:bodyPr>
          <a:lstStyle/>
          <a:p>
            <a:pPr algn="ctr"/>
            <a:r>
              <a:rPr lang="en-US" sz="7200" b="1" dirty="0">
                <a:solidFill>
                  <a:srgbClr val="FFFF00"/>
                </a:solidFill>
                <a:latin typeface="Arial" pitchFamily="34" charset="0"/>
                <a:cs typeface="Arial" pitchFamily="34" charset="0"/>
              </a:rPr>
              <a:t>RETROGRADE</a:t>
            </a:r>
          </a:p>
        </p:txBody>
      </p:sp>
      <p:sp>
        <p:nvSpPr>
          <p:cNvPr id="3" name="Content Placeholder 2"/>
          <p:cNvSpPr>
            <a:spLocks noGrp="1"/>
          </p:cNvSpPr>
          <p:nvPr>
            <p:ph idx="1"/>
          </p:nvPr>
        </p:nvSpPr>
        <p:spPr>
          <a:xfrm>
            <a:off x="457200" y="1600200"/>
            <a:ext cx="8229600" cy="5257800"/>
          </a:xfrm>
        </p:spPr>
        <p:txBody>
          <a:bodyPr>
            <a:normAutofit/>
          </a:bodyPr>
          <a:lstStyle/>
          <a:p>
            <a:r>
              <a:rPr lang="en-US" sz="2400" dirty="0"/>
              <a:t>Ask the analyst or State before</a:t>
            </a:r>
          </a:p>
          <a:p>
            <a:endParaRPr lang="en-US" sz="2400" dirty="0"/>
          </a:p>
          <a:p>
            <a:r>
              <a:rPr lang="en-US" sz="2400" i="1" dirty="0" err="1"/>
              <a:t>Veliz</a:t>
            </a:r>
            <a:r>
              <a:rPr lang="en-US" sz="2400" i="1" dirty="0"/>
              <a:t> v. State</a:t>
            </a:r>
            <a:r>
              <a:rPr lang="en-US" sz="2400" dirty="0"/>
              <a:t>, 474 S.W.3d 354 (Tex. App.—Houston [14th] 2015). </a:t>
            </a:r>
            <a:r>
              <a:rPr lang="en-US" sz="2400" b="1" dirty="0"/>
              <a:t>(Roe and </a:t>
            </a:r>
            <a:r>
              <a:rPr lang="en-US" sz="2400" b="1" dirty="0" err="1"/>
              <a:t>Grecco</a:t>
            </a:r>
            <a:r>
              <a:rPr lang="en-US" sz="2400" b="1" dirty="0"/>
              <a:t>)</a:t>
            </a:r>
          </a:p>
          <a:p>
            <a:pPr lvl="1"/>
            <a:r>
              <a:rPr lang="en-US" sz="2400" dirty="0"/>
              <a:t>2 beers/ .081 Blood / Time of Stop / Blood Draw 3.5 hours later</a:t>
            </a:r>
          </a:p>
          <a:p>
            <a:pPr lvl="1"/>
            <a:r>
              <a:rPr lang="en-US" sz="2400" dirty="0"/>
              <a:t>NO first, last, or food</a:t>
            </a:r>
          </a:p>
          <a:p>
            <a:pPr lvl="1"/>
            <a:r>
              <a:rPr lang="en-US" sz="2400" i="1" dirty="0"/>
              <a:t>Mata</a:t>
            </a:r>
            <a:r>
              <a:rPr lang="en-US" sz="2400" dirty="0"/>
              <a:t> / failed to prove reliability by C&amp;C</a:t>
            </a:r>
          </a:p>
          <a:p>
            <a:pPr lvl="1"/>
            <a:endParaRPr lang="en-US" sz="2400" i="1" dirty="0"/>
          </a:p>
          <a:p>
            <a:r>
              <a:rPr lang="en-US" sz="2400" dirty="0"/>
              <a:t>Absorbing </a:t>
            </a:r>
            <a:r>
              <a:rPr lang="en-US" sz="2400" b="1" u="sng" dirty="0"/>
              <a:t>AT TIME OF DRIVING</a:t>
            </a:r>
            <a:r>
              <a:rPr lang="en-US" sz="2400" dirty="0"/>
              <a: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1"/>
            <a:ext cx="9144000" cy="2743200"/>
          </a:xfrm>
        </p:spPr>
        <p:txBody>
          <a:bodyPr>
            <a:noAutofit/>
          </a:bodyPr>
          <a:lstStyle/>
          <a:p>
            <a:pPr algn="ctr"/>
            <a:r>
              <a:rPr lang="en-US" sz="6600" b="1" dirty="0">
                <a:solidFill>
                  <a:srgbClr val="FFFF00"/>
                </a:solidFill>
                <a:latin typeface="Arial" pitchFamily="34" charset="0"/>
                <a:cs typeface="Arial" pitchFamily="34" charset="0"/>
              </a:rPr>
              <a:t>WAS MR. SMITH INTOXICATED </a:t>
            </a:r>
            <a:r>
              <a:rPr lang="en-US" sz="6600" b="1" u="sng" dirty="0">
                <a:solidFill>
                  <a:srgbClr val="FFFF00"/>
                </a:solidFill>
                <a:latin typeface="Arial" pitchFamily="34" charset="0"/>
                <a:cs typeface="Arial" pitchFamily="34" charset="0"/>
              </a:rPr>
              <a:t>AT THE TIME OF DRIVING</a:t>
            </a:r>
            <a:r>
              <a:rPr lang="en-US" sz="6600" b="1" dirty="0">
                <a:solidFill>
                  <a:srgbClr val="FFFF00"/>
                </a:solidFill>
                <a:latin typeface="Arial" pitchFamily="34" charset="0"/>
                <a:cs typeface="Arial" pitchFamily="34" charset="0"/>
              </a:rPr>
              <a:t>?</a:t>
            </a:r>
          </a:p>
        </p:txBody>
      </p:sp>
      <p:sp>
        <p:nvSpPr>
          <p:cNvPr id="3" name="TextBox 2"/>
          <p:cNvSpPr txBox="1"/>
          <p:nvPr/>
        </p:nvSpPr>
        <p:spPr>
          <a:xfrm>
            <a:off x="304800" y="3962400"/>
            <a:ext cx="8356210" cy="923330"/>
          </a:xfrm>
          <a:prstGeom prst="rect">
            <a:avLst/>
          </a:prstGeom>
          <a:noFill/>
        </p:spPr>
        <p:txBody>
          <a:bodyPr wrap="square" rtlCol="0">
            <a:spAutoFit/>
          </a:bodyPr>
          <a:lstStyle/>
          <a:p>
            <a:r>
              <a:rPr lang="en-US" sz="5400" dirty="0">
                <a:latin typeface="Arial" pitchFamily="34" charset="0"/>
                <a:cs typeface="Arial" pitchFamily="34" charset="0"/>
              </a:rPr>
              <a:t>“I DON’T KNOW”  -</a:t>
            </a:r>
            <a:r>
              <a:rPr lang="en-US" sz="5400" dirty="0" err="1">
                <a:latin typeface="Arial" pitchFamily="34" charset="0"/>
                <a:cs typeface="Arial" pitchFamily="34" charset="0"/>
              </a:rPr>
              <a:t>Aubel</a:t>
            </a:r>
            <a:endParaRPr lang="en-US" sz="5400" dirty="0">
              <a:latin typeface="Arial" pitchFamily="34" charset="0"/>
              <a:cs typeface="Arial" pitchFamily="34" charset="0"/>
            </a:endParaRPr>
          </a:p>
        </p:txBody>
      </p:sp>
      <p:sp>
        <p:nvSpPr>
          <p:cNvPr id="4" name="TextBox 3"/>
          <p:cNvSpPr txBox="1"/>
          <p:nvPr/>
        </p:nvSpPr>
        <p:spPr>
          <a:xfrm>
            <a:off x="2461846" y="5638801"/>
            <a:ext cx="3896751" cy="584775"/>
          </a:xfrm>
          <a:prstGeom prst="rect">
            <a:avLst/>
          </a:prstGeom>
          <a:noFill/>
        </p:spPr>
        <p:txBody>
          <a:bodyPr wrap="square" rtlCol="0">
            <a:spAutoFit/>
          </a:bodyPr>
          <a:lstStyle/>
          <a:p>
            <a:r>
              <a:rPr lang="en-US" sz="3200" b="1" dirty="0"/>
              <a:t>↑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b="1" dirty="0">
                <a:latin typeface="Arial" pitchFamily="34" charset="0"/>
                <a:cs typeface="Arial" pitchFamily="34" charset="0"/>
              </a:rPr>
              <a:t>RETROGRADE EXTRAPOLATION</a:t>
            </a:r>
            <a:endParaRPr lang="en-US" dirty="0"/>
          </a:p>
        </p:txBody>
      </p:sp>
      <p:sp>
        <p:nvSpPr>
          <p:cNvPr id="4" name="TextBox 3"/>
          <p:cNvSpPr txBox="1"/>
          <p:nvPr/>
        </p:nvSpPr>
        <p:spPr>
          <a:xfrm>
            <a:off x="365760" y="1502688"/>
            <a:ext cx="2574388" cy="4801314"/>
          </a:xfrm>
          <a:prstGeom prst="rect">
            <a:avLst/>
          </a:prstGeom>
          <a:noFill/>
        </p:spPr>
        <p:txBody>
          <a:bodyPr wrap="square" rtlCol="0">
            <a:spAutoFit/>
          </a:bodyPr>
          <a:lstStyle/>
          <a:p>
            <a:r>
              <a:rPr lang="en-US" b="1" u="sng" dirty="0">
                <a:latin typeface="Arial" pitchFamily="34" charset="0"/>
                <a:cs typeface="Arial" pitchFamily="34" charset="0"/>
              </a:rPr>
              <a:t>FACTS</a:t>
            </a:r>
          </a:p>
          <a:p>
            <a:endParaRPr lang="en-US" b="1" dirty="0">
              <a:latin typeface="Arial" pitchFamily="34" charset="0"/>
              <a:cs typeface="Arial" pitchFamily="34" charset="0"/>
            </a:endParaRPr>
          </a:p>
          <a:p>
            <a:r>
              <a:rPr lang="en-US" b="1" dirty="0">
                <a:latin typeface="Arial" pitchFamily="34" charset="0"/>
                <a:cs typeface="Arial" pitchFamily="34" charset="0"/>
              </a:rPr>
              <a:t>1</a:t>
            </a:r>
            <a:r>
              <a:rPr lang="en-US" b="1" baseline="30000" dirty="0">
                <a:latin typeface="Arial" pitchFamily="34" charset="0"/>
                <a:cs typeface="Arial" pitchFamily="34" charset="0"/>
              </a:rPr>
              <a:t>st</a:t>
            </a:r>
            <a:r>
              <a:rPr lang="en-US" b="1" dirty="0">
                <a:latin typeface="Arial" pitchFamily="34" charset="0"/>
                <a:cs typeface="Arial" pitchFamily="34" charset="0"/>
              </a:rPr>
              <a:t> DRINK</a:t>
            </a:r>
          </a:p>
          <a:p>
            <a:endParaRPr lang="en-US" b="1"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ATE</a:t>
            </a:r>
          </a:p>
          <a:p>
            <a:endParaRPr lang="en-US" b="1"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LAST DRINK</a:t>
            </a:r>
          </a:p>
          <a:p>
            <a:endParaRPr lang="en-US" b="1"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STOP TIME</a:t>
            </a:r>
          </a:p>
          <a:p>
            <a:endParaRPr lang="en-US" b="1"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BLOOD DRAW</a:t>
            </a:r>
          </a:p>
          <a:p>
            <a:endParaRPr lang="en-US" b="1" dirty="0">
              <a:latin typeface="Arial" pitchFamily="34" charset="0"/>
              <a:cs typeface="Arial" pitchFamily="34" charset="0"/>
            </a:endParaRPr>
          </a:p>
          <a:p>
            <a:endParaRPr lang="en-US" b="1" dirty="0">
              <a:latin typeface="Arial" pitchFamily="34" charset="0"/>
              <a:cs typeface="Arial" pitchFamily="34" charset="0"/>
            </a:endParaRPr>
          </a:p>
        </p:txBody>
      </p:sp>
      <p:sp>
        <p:nvSpPr>
          <p:cNvPr id="6" name="TextBox 5"/>
          <p:cNvSpPr txBox="1"/>
          <p:nvPr/>
        </p:nvSpPr>
        <p:spPr>
          <a:xfrm>
            <a:off x="2940148" y="1502688"/>
            <a:ext cx="2447778" cy="4247317"/>
          </a:xfrm>
          <a:prstGeom prst="rect">
            <a:avLst/>
          </a:prstGeom>
          <a:noFill/>
        </p:spPr>
        <p:txBody>
          <a:bodyPr wrap="square" rtlCol="0">
            <a:spAutoFit/>
          </a:bodyPr>
          <a:lstStyle/>
          <a:p>
            <a:r>
              <a:rPr lang="en-US" b="1" u="sng" dirty="0">
                <a:latin typeface="Arial" pitchFamily="34" charset="0"/>
                <a:cs typeface="Arial" pitchFamily="34" charset="0"/>
              </a:rPr>
              <a:t>STATE SAYS</a:t>
            </a:r>
          </a:p>
          <a:p>
            <a:endParaRPr lang="en-US" b="1" dirty="0">
              <a:latin typeface="Arial" pitchFamily="34" charset="0"/>
              <a:cs typeface="Arial" pitchFamily="34" charset="0"/>
            </a:endParaRPr>
          </a:p>
          <a:p>
            <a:r>
              <a:rPr lang="en-US" b="1" dirty="0">
                <a:latin typeface="Arial" pitchFamily="34" charset="0"/>
                <a:cs typeface="Arial" pitchFamily="34" charset="0"/>
              </a:rPr>
              <a:t>5pm / 0.000 / Beer</a:t>
            </a:r>
          </a:p>
          <a:p>
            <a:endParaRPr lang="en-US" b="1"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8pm     Chicken</a:t>
            </a:r>
          </a:p>
          <a:p>
            <a:endParaRPr lang="en-US" b="1"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12am /        /6</a:t>
            </a:r>
            <a:r>
              <a:rPr lang="en-US" b="1" baseline="30000" dirty="0">
                <a:latin typeface="Arial" pitchFamily="34" charset="0"/>
                <a:cs typeface="Arial" pitchFamily="34" charset="0"/>
              </a:rPr>
              <a:t>th</a:t>
            </a:r>
            <a:r>
              <a:rPr lang="en-US" b="1" dirty="0">
                <a:latin typeface="Arial" pitchFamily="34" charset="0"/>
                <a:cs typeface="Arial" pitchFamily="34" charset="0"/>
              </a:rPr>
              <a:t> Beer</a:t>
            </a:r>
          </a:p>
          <a:p>
            <a:endParaRPr lang="en-US" b="1"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1237am /      </a:t>
            </a:r>
          </a:p>
          <a:p>
            <a:endParaRPr lang="en-US" b="1" dirty="0">
              <a:latin typeface="Arial" pitchFamily="34" charset="0"/>
              <a:cs typeface="Arial" pitchFamily="34" charset="0"/>
            </a:endParaRPr>
          </a:p>
          <a:p>
            <a:endParaRPr lang="en-US" b="1" dirty="0">
              <a:latin typeface="Arial" pitchFamily="34" charset="0"/>
              <a:cs typeface="Arial" pitchFamily="34" charset="0"/>
            </a:endParaRPr>
          </a:p>
          <a:p>
            <a:r>
              <a:rPr lang="en-US" b="1" dirty="0">
                <a:latin typeface="Arial" pitchFamily="34" charset="0"/>
                <a:cs typeface="Arial" pitchFamily="34" charset="0"/>
              </a:rPr>
              <a:t>230am /  </a:t>
            </a:r>
            <a:r>
              <a:rPr lang="en-US" b="1" dirty="0">
                <a:solidFill>
                  <a:srgbClr val="FF0000"/>
                </a:solidFill>
                <a:latin typeface="Arial" pitchFamily="34" charset="0"/>
                <a:cs typeface="Arial" pitchFamily="34" charset="0"/>
              </a:rPr>
              <a:t>0.187</a:t>
            </a:r>
          </a:p>
        </p:txBody>
      </p:sp>
      <p:sp>
        <p:nvSpPr>
          <p:cNvPr id="7" name="TextBox 6"/>
          <p:cNvSpPr txBox="1"/>
          <p:nvPr/>
        </p:nvSpPr>
        <p:spPr>
          <a:xfrm>
            <a:off x="2940148" y="1502688"/>
            <a:ext cx="2447778" cy="4524315"/>
          </a:xfrm>
          <a:prstGeom prst="rect">
            <a:avLst/>
          </a:prstGeom>
          <a:noFill/>
        </p:spPr>
        <p:txBody>
          <a:bodyPr wrap="square" rtlCol="0">
            <a:spAutoFit/>
          </a:bodyPr>
          <a:lstStyle/>
          <a:p>
            <a:r>
              <a:rPr lang="en-US" b="1" u="sng" dirty="0">
                <a:solidFill>
                  <a:srgbClr val="0070C0"/>
                </a:solidFill>
                <a:latin typeface="Arial" pitchFamily="34" charset="0"/>
                <a:cs typeface="Arial" pitchFamily="34" charset="0"/>
              </a:rPr>
              <a:t>STATE SAYS </a:t>
            </a:r>
            <a:r>
              <a:rPr lang="en-US" b="1" dirty="0">
                <a:solidFill>
                  <a:srgbClr val="0070C0"/>
                </a:solidFill>
                <a:latin typeface="Arial" pitchFamily="34" charset="0"/>
                <a:cs typeface="Arial" pitchFamily="34" charset="0"/>
              </a:rPr>
              <a:t> ↑</a:t>
            </a:r>
          </a:p>
          <a:p>
            <a:endParaRPr lang="en-US" b="1" dirty="0">
              <a:latin typeface="Arial" pitchFamily="34" charset="0"/>
              <a:cs typeface="Arial" pitchFamily="34" charset="0"/>
            </a:endParaRPr>
          </a:p>
          <a:p>
            <a:r>
              <a:rPr lang="en-US" b="1" dirty="0">
                <a:solidFill>
                  <a:srgbClr val="0070C0"/>
                </a:solidFill>
                <a:latin typeface="Arial" pitchFamily="34" charset="0"/>
                <a:cs typeface="Arial" pitchFamily="34" charset="0"/>
              </a:rPr>
              <a:t>5pm / 0.000 / Beer</a:t>
            </a:r>
          </a:p>
          <a:p>
            <a:endParaRPr lang="en-US" b="1" dirty="0">
              <a:solidFill>
                <a:srgbClr val="0070C0"/>
              </a:solidFill>
              <a:latin typeface="Arial" pitchFamily="34" charset="0"/>
              <a:cs typeface="Arial" pitchFamily="34" charset="0"/>
            </a:endParaRPr>
          </a:p>
          <a:p>
            <a:endParaRPr lang="en-US" b="1" dirty="0">
              <a:solidFill>
                <a:srgbClr val="0070C0"/>
              </a:solidFill>
              <a:latin typeface="Arial" pitchFamily="34" charset="0"/>
              <a:cs typeface="Arial" pitchFamily="34" charset="0"/>
            </a:endParaRPr>
          </a:p>
          <a:p>
            <a:r>
              <a:rPr lang="en-US" b="1" dirty="0">
                <a:solidFill>
                  <a:srgbClr val="0070C0"/>
                </a:solidFill>
                <a:latin typeface="Arial" pitchFamily="34" charset="0"/>
                <a:cs typeface="Arial" pitchFamily="34" charset="0"/>
              </a:rPr>
              <a:t>8pm     Chicken</a:t>
            </a:r>
          </a:p>
          <a:p>
            <a:endParaRPr lang="en-US" b="1" dirty="0">
              <a:latin typeface="Arial" pitchFamily="34" charset="0"/>
              <a:cs typeface="Arial" pitchFamily="34" charset="0"/>
            </a:endParaRPr>
          </a:p>
          <a:p>
            <a:r>
              <a:rPr lang="en-US" b="1" dirty="0">
                <a:latin typeface="Arial" pitchFamily="34" charset="0"/>
                <a:cs typeface="Arial" pitchFamily="34" charset="0"/>
              </a:rPr>
              <a:t>          </a:t>
            </a:r>
            <a:r>
              <a:rPr lang="en-US" b="1" dirty="0">
                <a:solidFill>
                  <a:srgbClr val="FF0000"/>
                </a:solidFill>
                <a:latin typeface="Arial" pitchFamily="34" charset="0"/>
                <a:cs typeface="Arial" pitchFamily="34" charset="0"/>
              </a:rPr>
              <a:t>= 18+ Beers</a:t>
            </a:r>
          </a:p>
          <a:p>
            <a:r>
              <a:rPr lang="en-US" b="1" dirty="0">
                <a:solidFill>
                  <a:srgbClr val="0070C0"/>
                </a:solidFill>
                <a:latin typeface="Arial" pitchFamily="34" charset="0"/>
                <a:cs typeface="Arial" pitchFamily="34" charset="0"/>
              </a:rPr>
              <a:t>12am /        /6</a:t>
            </a:r>
            <a:r>
              <a:rPr lang="en-US" b="1" baseline="30000" dirty="0">
                <a:solidFill>
                  <a:srgbClr val="0070C0"/>
                </a:solidFill>
                <a:latin typeface="Arial" pitchFamily="34" charset="0"/>
                <a:cs typeface="Arial" pitchFamily="34" charset="0"/>
              </a:rPr>
              <a:t>th</a:t>
            </a:r>
            <a:r>
              <a:rPr lang="en-US" b="1" dirty="0">
                <a:solidFill>
                  <a:srgbClr val="0070C0"/>
                </a:solidFill>
                <a:latin typeface="Arial" pitchFamily="34" charset="0"/>
                <a:cs typeface="Arial" pitchFamily="34" charset="0"/>
              </a:rPr>
              <a:t> Beer</a:t>
            </a:r>
          </a:p>
          <a:p>
            <a:endParaRPr lang="en-US" b="1" dirty="0">
              <a:latin typeface="Arial" pitchFamily="34" charset="0"/>
              <a:cs typeface="Arial" pitchFamily="34" charset="0"/>
            </a:endParaRPr>
          </a:p>
          <a:p>
            <a:r>
              <a:rPr lang="en-US" b="1" dirty="0">
                <a:solidFill>
                  <a:srgbClr val="0070C0"/>
                </a:solidFill>
                <a:latin typeface="Arial" pitchFamily="34" charset="0"/>
                <a:cs typeface="Arial" pitchFamily="34" charset="0"/>
              </a:rPr>
              <a:t>230am  /</a:t>
            </a:r>
            <a:r>
              <a:rPr lang="en-US" b="1" dirty="0">
                <a:latin typeface="Arial" pitchFamily="34" charset="0"/>
                <a:cs typeface="Arial" pitchFamily="34" charset="0"/>
              </a:rPr>
              <a:t> </a:t>
            </a:r>
            <a:r>
              <a:rPr lang="en-US" b="1" dirty="0">
                <a:solidFill>
                  <a:srgbClr val="FF0000"/>
                </a:solidFill>
                <a:latin typeface="Arial" pitchFamily="34" charset="0"/>
                <a:cs typeface="Arial" pitchFamily="34" charset="0"/>
              </a:rPr>
              <a:t>0.227</a:t>
            </a:r>
            <a:endParaRPr lang="en-US" b="1" dirty="0">
              <a:latin typeface="Arial" pitchFamily="34" charset="0"/>
              <a:cs typeface="Arial" pitchFamily="34" charset="0"/>
            </a:endParaRPr>
          </a:p>
          <a:p>
            <a:r>
              <a:rPr lang="en-US" b="1" dirty="0">
                <a:solidFill>
                  <a:srgbClr val="FF0000"/>
                </a:solidFill>
                <a:latin typeface="Arial" pitchFamily="34" charset="0"/>
                <a:cs typeface="Arial" pitchFamily="34" charset="0"/>
              </a:rPr>
              <a:t>= 11 beers in system at time of draw  </a:t>
            </a:r>
          </a:p>
          <a:p>
            <a:r>
              <a:rPr lang="en-US" b="1" dirty="0">
                <a:solidFill>
                  <a:srgbClr val="FF0000"/>
                </a:solidFill>
                <a:latin typeface="Arial" pitchFamily="34" charset="0"/>
                <a:cs typeface="Arial" pitchFamily="34" charset="0"/>
              </a:rPr>
              <a:t> </a:t>
            </a:r>
          </a:p>
          <a:p>
            <a:r>
              <a:rPr lang="en-US" b="1" dirty="0">
                <a:solidFill>
                  <a:srgbClr val="0070C0"/>
                </a:solidFill>
                <a:latin typeface="Arial" pitchFamily="34" charset="0"/>
                <a:cs typeface="Arial" pitchFamily="34" charset="0"/>
              </a:rPr>
              <a:t>430am  /</a:t>
            </a:r>
            <a:r>
              <a:rPr lang="en-US" b="1" dirty="0">
                <a:latin typeface="Arial" pitchFamily="34" charset="0"/>
                <a:cs typeface="Arial" pitchFamily="34" charset="0"/>
              </a:rPr>
              <a:t>  </a:t>
            </a:r>
            <a:r>
              <a:rPr lang="en-US" b="1" dirty="0">
                <a:solidFill>
                  <a:srgbClr val="FF0000"/>
                </a:solidFill>
                <a:latin typeface="Arial" pitchFamily="34" charset="0"/>
                <a:cs typeface="Arial" pitchFamily="34" charset="0"/>
              </a:rPr>
              <a:t>0.187</a:t>
            </a:r>
          </a:p>
          <a:p>
            <a:endParaRPr lang="en-US" dirty="0"/>
          </a:p>
        </p:txBody>
      </p:sp>
      <p:sp>
        <p:nvSpPr>
          <p:cNvPr id="8" name="TextBox 7"/>
          <p:cNvSpPr txBox="1"/>
          <p:nvPr/>
        </p:nvSpPr>
        <p:spPr>
          <a:xfrm>
            <a:off x="6077243" y="1502688"/>
            <a:ext cx="2855742" cy="4247317"/>
          </a:xfrm>
          <a:prstGeom prst="rect">
            <a:avLst/>
          </a:prstGeom>
          <a:noFill/>
        </p:spPr>
        <p:txBody>
          <a:bodyPr wrap="square" rtlCol="0">
            <a:spAutoFit/>
          </a:bodyPr>
          <a:lstStyle/>
          <a:p>
            <a:r>
              <a:rPr lang="en-US" b="1" u="sng" dirty="0">
                <a:solidFill>
                  <a:srgbClr val="00B050"/>
                </a:solidFill>
                <a:latin typeface="Arial" pitchFamily="34" charset="0"/>
                <a:cs typeface="Arial" pitchFamily="34" charset="0"/>
              </a:rPr>
              <a:t>STEPHEN SAYS </a:t>
            </a:r>
            <a:r>
              <a:rPr lang="en-US" b="1" dirty="0">
                <a:solidFill>
                  <a:srgbClr val="00B050"/>
                </a:solidFill>
                <a:latin typeface="Arial" pitchFamily="34" charset="0"/>
                <a:cs typeface="Arial" pitchFamily="34" charset="0"/>
              </a:rPr>
              <a:t> </a:t>
            </a:r>
            <a:r>
              <a:rPr lang="en-US" dirty="0">
                <a:solidFill>
                  <a:srgbClr val="00B050"/>
                </a:solidFill>
                <a:latin typeface="Arial" pitchFamily="34" charset="0"/>
                <a:cs typeface="Arial" pitchFamily="34" charset="0"/>
              </a:rPr>
              <a:t>↓</a:t>
            </a:r>
          </a:p>
          <a:p>
            <a:endParaRPr lang="en-US" b="1" dirty="0">
              <a:solidFill>
                <a:srgbClr val="00B050"/>
              </a:solidFill>
              <a:latin typeface="Arial" pitchFamily="34" charset="0"/>
              <a:cs typeface="Arial" pitchFamily="34" charset="0"/>
            </a:endParaRPr>
          </a:p>
          <a:p>
            <a:r>
              <a:rPr lang="en-US" b="1" dirty="0">
                <a:solidFill>
                  <a:srgbClr val="00B050"/>
                </a:solidFill>
                <a:latin typeface="Arial" pitchFamily="34" charset="0"/>
                <a:cs typeface="Arial" pitchFamily="34" charset="0"/>
              </a:rPr>
              <a:t>5pm / 0.000 / Beer</a:t>
            </a:r>
          </a:p>
          <a:p>
            <a:endParaRPr lang="en-US" b="1" dirty="0">
              <a:solidFill>
                <a:srgbClr val="00B050"/>
              </a:solidFill>
              <a:latin typeface="Arial" pitchFamily="34" charset="0"/>
              <a:cs typeface="Arial" pitchFamily="34" charset="0"/>
            </a:endParaRPr>
          </a:p>
          <a:p>
            <a:endParaRPr lang="en-US" b="1" dirty="0">
              <a:solidFill>
                <a:srgbClr val="00B050"/>
              </a:solidFill>
              <a:latin typeface="Arial" pitchFamily="34" charset="0"/>
              <a:cs typeface="Arial" pitchFamily="34" charset="0"/>
            </a:endParaRPr>
          </a:p>
          <a:p>
            <a:r>
              <a:rPr lang="en-US" b="1" dirty="0">
                <a:solidFill>
                  <a:srgbClr val="00B050"/>
                </a:solidFill>
                <a:latin typeface="Arial" pitchFamily="34" charset="0"/>
                <a:cs typeface="Arial" pitchFamily="34" charset="0"/>
              </a:rPr>
              <a:t>8pm   Chicken</a:t>
            </a:r>
          </a:p>
          <a:p>
            <a:endParaRPr lang="en-US" b="1" dirty="0">
              <a:solidFill>
                <a:srgbClr val="00B050"/>
              </a:solidFill>
              <a:latin typeface="Arial" pitchFamily="34" charset="0"/>
              <a:cs typeface="Arial" pitchFamily="34" charset="0"/>
            </a:endParaRPr>
          </a:p>
          <a:p>
            <a:endParaRPr lang="en-US" b="1" dirty="0">
              <a:solidFill>
                <a:srgbClr val="00B050"/>
              </a:solidFill>
              <a:latin typeface="Arial" pitchFamily="34" charset="0"/>
              <a:cs typeface="Arial" pitchFamily="34" charset="0"/>
            </a:endParaRPr>
          </a:p>
          <a:p>
            <a:r>
              <a:rPr lang="en-US" b="1" dirty="0">
                <a:solidFill>
                  <a:srgbClr val="00B050"/>
                </a:solidFill>
                <a:latin typeface="Arial" pitchFamily="34" charset="0"/>
                <a:cs typeface="Arial" pitchFamily="34" charset="0"/>
              </a:rPr>
              <a:t>12am/ 6</a:t>
            </a:r>
            <a:r>
              <a:rPr lang="en-US" b="1" baseline="30000" dirty="0">
                <a:solidFill>
                  <a:srgbClr val="00B050"/>
                </a:solidFill>
                <a:latin typeface="Arial" pitchFamily="34" charset="0"/>
                <a:cs typeface="Arial" pitchFamily="34" charset="0"/>
              </a:rPr>
              <a:t>th</a:t>
            </a:r>
            <a:r>
              <a:rPr lang="en-US" b="1" dirty="0">
                <a:solidFill>
                  <a:srgbClr val="00B050"/>
                </a:solidFill>
                <a:latin typeface="Arial" pitchFamily="34" charset="0"/>
                <a:cs typeface="Arial" pitchFamily="34" charset="0"/>
              </a:rPr>
              <a:t> Beer </a:t>
            </a:r>
            <a:r>
              <a:rPr lang="en-US" b="1" dirty="0">
                <a:solidFill>
                  <a:srgbClr val="FF0000"/>
                </a:solidFill>
                <a:latin typeface="Arial" pitchFamily="34" charset="0"/>
                <a:cs typeface="Arial" pitchFamily="34" charset="0"/>
              </a:rPr>
              <a:t>=</a:t>
            </a:r>
            <a:r>
              <a:rPr lang="en-US" b="1" dirty="0">
                <a:solidFill>
                  <a:srgbClr val="00B050"/>
                </a:solidFill>
                <a:latin typeface="Arial" pitchFamily="34" charset="0"/>
                <a:cs typeface="Arial" pitchFamily="34" charset="0"/>
              </a:rPr>
              <a:t> </a:t>
            </a:r>
            <a:r>
              <a:rPr lang="en-US" b="1" dirty="0">
                <a:solidFill>
                  <a:srgbClr val="FF0000"/>
                </a:solidFill>
                <a:latin typeface="Arial" pitchFamily="34" charset="0"/>
                <a:cs typeface="Arial" pitchFamily="34" charset="0"/>
              </a:rPr>
              <a:t>0-.02</a:t>
            </a:r>
            <a:r>
              <a:rPr lang="en-US" b="1" dirty="0">
                <a:solidFill>
                  <a:srgbClr val="00B050"/>
                </a:solidFill>
                <a:latin typeface="Arial" pitchFamily="34" charset="0"/>
                <a:cs typeface="Arial" pitchFamily="34" charset="0"/>
              </a:rPr>
              <a:t> </a:t>
            </a:r>
          </a:p>
          <a:p>
            <a:endParaRPr lang="en-US" b="1" dirty="0">
              <a:solidFill>
                <a:srgbClr val="00B050"/>
              </a:solidFill>
              <a:latin typeface="Arial" pitchFamily="34" charset="0"/>
              <a:cs typeface="Arial" pitchFamily="34" charset="0"/>
            </a:endParaRPr>
          </a:p>
          <a:p>
            <a:endParaRPr lang="en-US" b="1" dirty="0">
              <a:solidFill>
                <a:srgbClr val="00B050"/>
              </a:solidFill>
              <a:latin typeface="Arial" pitchFamily="34" charset="0"/>
              <a:cs typeface="Arial" pitchFamily="34" charset="0"/>
            </a:endParaRPr>
          </a:p>
          <a:p>
            <a:r>
              <a:rPr lang="en-US" b="1" dirty="0">
                <a:solidFill>
                  <a:srgbClr val="00B050"/>
                </a:solidFill>
                <a:latin typeface="Arial" pitchFamily="34" charset="0"/>
                <a:cs typeface="Arial" pitchFamily="34" charset="0"/>
              </a:rPr>
              <a:t>230am  /  </a:t>
            </a:r>
            <a:r>
              <a:rPr lang="en-US" b="1" dirty="0">
                <a:solidFill>
                  <a:srgbClr val="FF0000"/>
                </a:solidFill>
                <a:latin typeface="Arial" pitchFamily="34" charset="0"/>
                <a:cs typeface="Arial" pitchFamily="34" charset="0"/>
              </a:rPr>
              <a:t>0.000</a:t>
            </a:r>
          </a:p>
          <a:p>
            <a:endParaRPr lang="en-US" b="1" dirty="0">
              <a:solidFill>
                <a:srgbClr val="00B050"/>
              </a:solidFill>
              <a:latin typeface="Arial" pitchFamily="34" charset="0"/>
              <a:cs typeface="Arial" pitchFamily="34" charset="0"/>
            </a:endParaRPr>
          </a:p>
          <a:p>
            <a:endParaRPr lang="en-US" b="1" dirty="0">
              <a:solidFill>
                <a:srgbClr val="00B050"/>
              </a:solidFill>
              <a:latin typeface="Arial" pitchFamily="34" charset="0"/>
              <a:cs typeface="Arial" pitchFamily="34" charset="0"/>
            </a:endParaRPr>
          </a:p>
          <a:p>
            <a:r>
              <a:rPr lang="en-US" b="1" dirty="0">
                <a:solidFill>
                  <a:srgbClr val="00B050"/>
                </a:solidFill>
                <a:latin typeface="Arial" pitchFamily="34" charset="0"/>
                <a:cs typeface="Arial" pitchFamily="34" charset="0"/>
              </a:rPr>
              <a:t>430am  /  </a:t>
            </a:r>
            <a:r>
              <a:rPr lang="en-US" b="1" dirty="0">
                <a:solidFill>
                  <a:srgbClr val="FF0000"/>
                </a:solidFill>
                <a:latin typeface="Arial" pitchFamily="34" charset="0"/>
                <a:cs typeface="Arial" pitchFamily="34" charset="0"/>
              </a:rPr>
              <a:t>0.187</a:t>
            </a:r>
          </a:p>
        </p:txBody>
      </p:sp>
      <p:sp>
        <p:nvSpPr>
          <p:cNvPr id="9" name="Rectangle 8"/>
          <p:cNvSpPr/>
          <p:nvPr/>
        </p:nvSpPr>
        <p:spPr>
          <a:xfrm>
            <a:off x="2940148" y="4234375"/>
            <a:ext cx="5205046" cy="104101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8" grpId="0"/>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430963"/>
          </a:xfrm>
        </p:spPr>
        <p:txBody>
          <a:bodyPr>
            <a:normAutofit/>
          </a:bodyPr>
          <a:lstStyle/>
          <a:p>
            <a:r>
              <a:rPr lang="en-US" sz="5400" b="1" dirty="0">
                <a:latin typeface="Arial" pitchFamily="34" charset="0"/>
                <a:cs typeface="Arial" pitchFamily="34" charset="0"/>
              </a:rPr>
              <a:t>WHAT DOES HE LOOK LIKE ON THE VIDEO??</a:t>
            </a:r>
            <a:br>
              <a:rPr lang="en-US" b="1" dirty="0">
                <a:latin typeface="Arial" pitchFamily="34" charset="0"/>
                <a:cs typeface="Arial" pitchFamily="34" charset="0"/>
              </a:rPr>
            </a:br>
            <a:br>
              <a:rPr lang="en-US" b="1" dirty="0">
                <a:latin typeface="Arial" pitchFamily="34" charset="0"/>
                <a:cs typeface="Arial" pitchFamily="34" charset="0"/>
              </a:rPr>
            </a:br>
            <a:br>
              <a:rPr lang="en-US" b="1" dirty="0">
                <a:latin typeface="Arial" pitchFamily="34" charset="0"/>
                <a:cs typeface="Arial" pitchFamily="34" charset="0"/>
              </a:rPr>
            </a:br>
            <a:r>
              <a:rPr lang="en-US" sz="5400" b="1" dirty="0">
                <a:latin typeface="Arial" pitchFamily="34" charset="0"/>
                <a:cs typeface="Arial" pitchFamily="34" charset="0"/>
              </a:rPr>
              <a:t>DOES HE LOOK LIKE A </a:t>
            </a:r>
            <a:r>
              <a:rPr lang="en-US" sz="5400" b="1" dirty="0">
                <a:solidFill>
                  <a:srgbClr val="FFFF00"/>
                </a:solidFill>
                <a:latin typeface="Arial" pitchFamily="34" charset="0"/>
                <a:cs typeface="Arial" pitchFamily="34" charset="0"/>
              </a:rPr>
              <a:t>0.227</a:t>
            </a:r>
            <a:r>
              <a:rPr lang="en-US" sz="5400" b="1" dirty="0">
                <a:latin typeface="Arial" pitchFamily="34" charset="0"/>
                <a:cs typeface="Arial" pitchFamily="34" charset="0"/>
              </a:rPr>
              <a:t> OR A  </a:t>
            </a:r>
            <a:r>
              <a:rPr lang="en-US" sz="5400" b="1" dirty="0">
                <a:solidFill>
                  <a:srgbClr val="FFFF00"/>
                </a:solidFill>
                <a:latin typeface="Arial" pitchFamily="34" charset="0"/>
                <a:cs typeface="Arial" pitchFamily="34" charset="0"/>
              </a:rPr>
              <a:t>0.000</a:t>
            </a:r>
            <a:r>
              <a:rPr lang="en-US" sz="5400" b="1" dirty="0">
                <a:latin typeface="Arial" pitchFamily="34" charset="0"/>
                <a:cs typeface="Arial" pitchFamily="34" charset="0"/>
              </a:rPr>
              <a:t>??</a:t>
            </a:r>
            <a:br>
              <a:rPr lang="en-US" dirty="0"/>
            </a:b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rrowheads="1"/>
          </p:cNvSpPr>
          <p:nvPr>
            <p:ph type="title"/>
          </p:nvPr>
        </p:nvSpPr>
        <p:spPr>
          <a:xfrm>
            <a:off x="533400" y="76200"/>
            <a:ext cx="7772400" cy="1456267"/>
          </a:xfrm>
        </p:spPr>
        <p:txBody>
          <a:bodyPr>
            <a:normAutofit/>
          </a:bodyPr>
          <a:lstStyle/>
          <a:p>
            <a:pPr algn="ctr"/>
            <a:r>
              <a:rPr lang="en-US" sz="6600" b="1" dirty="0">
                <a:solidFill>
                  <a:srgbClr val="FFFF00"/>
                </a:solidFill>
              </a:rPr>
              <a:t>DRUGS and DWI</a:t>
            </a:r>
            <a:endParaRPr lang="en-US" sz="6600" dirty="0">
              <a:solidFill>
                <a:schemeClr val="hlink"/>
              </a:solidFill>
            </a:endParaRPr>
          </a:p>
        </p:txBody>
      </p:sp>
      <p:sp>
        <p:nvSpPr>
          <p:cNvPr id="126979" name="Rectangle 3"/>
          <p:cNvSpPr>
            <a:spLocks noGrp="1" noChangeArrowheads="1"/>
          </p:cNvSpPr>
          <p:nvPr>
            <p:ph type="body" idx="1"/>
          </p:nvPr>
        </p:nvSpPr>
        <p:spPr>
          <a:xfrm>
            <a:off x="685800" y="1905000"/>
            <a:ext cx="7772400" cy="3649133"/>
          </a:xfrm>
        </p:spPr>
        <p:txBody>
          <a:bodyPr>
            <a:normAutofit fontScale="92500"/>
          </a:bodyPr>
          <a:lstStyle/>
          <a:p>
            <a:pPr>
              <a:buNone/>
            </a:pPr>
            <a:r>
              <a:rPr lang="en-US" sz="4000" dirty="0"/>
              <a:t>	“The </a:t>
            </a:r>
            <a:r>
              <a:rPr lang="en-US" sz="4000" u="sng" dirty="0"/>
              <a:t>concentration</a:t>
            </a:r>
            <a:r>
              <a:rPr lang="en-US" sz="4000" dirty="0"/>
              <a:t> at which the drug is present shouldn’t be an issue, because it isn’t possible to relate a concentration to ‘impairment’ with any degree of reliability.”</a:t>
            </a:r>
          </a:p>
          <a:p>
            <a:pPr>
              <a:buNone/>
            </a:pPr>
            <a:r>
              <a:rPr lang="en-US" sz="1800" dirty="0"/>
              <a:t>					     						(NHTSA DRE Manual IV 27-28)</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5443" r="24251" b="20524"/>
          <a:stretch>
            <a:fillRect/>
          </a:stretch>
        </p:blipFill>
        <p:spPr>
          <a:xfrm>
            <a:off x="-38100" y="874597"/>
            <a:ext cx="9144000" cy="51435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43128" y="5395020"/>
            <a:ext cx="301519" cy="229531"/>
          </a:xfrm>
          <a:prstGeom prst="rect">
            <a:avLst/>
          </a:prstGeom>
        </p:spPr>
      </p:pic>
      <p:pic>
        <p:nvPicPr>
          <p:cNvPr id="4" name="Picture 4"/>
          <p:cNvPicPr>
            <a:picLocks noChangeAspect="1"/>
          </p:cNvPicPr>
          <p:nvPr/>
        </p:nvPicPr>
        <p:blipFill>
          <a:blip r:embed="rId6"/>
          <a:srcRect/>
          <a:stretch>
            <a:fillRect/>
          </a:stretch>
        </p:blipFill>
        <p:spPr>
          <a:xfrm>
            <a:off x="1493888" y="4941932"/>
            <a:ext cx="1684817" cy="168481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075198" y="4491171"/>
            <a:ext cx="301519" cy="229531"/>
          </a:xfrm>
          <a:prstGeom prst="rect">
            <a:avLst/>
          </a:prstGeom>
        </p:spPr>
      </p:pic>
      <p:pic>
        <p:nvPicPr>
          <p:cNvPr id="6" name="Picture 6"/>
          <p:cNvPicPr>
            <a:picLocks noChangeAspect="1"/>
          </p:cNvPicPr>
          <p:nvPr/>
        </p:nvPicPr>
        <p:blipFill>
          <a:blip r:embed="rId6"/>
          <a:srcRect/>
          <a:stretch>
            <a:fillRect/>
          </a:stretch>
        </p:blipFill>
        <p:spPr>
          <a:xfrm>
            <a:off x="2225957" y="3984758"/>
            <a:ext cx="1684817" cy="168481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7186" y="3783547"/>
            <a:ext cx="301519" cy="229531"/>
          </a:xfrm>
          <a:prstGeom prst="rect">
            <a:avLst/>
          </a:prstGeom>
        </p:spPr>
      </p:pic>
      <p:pic>
        <p:nvPicPr>
          <p:cNvPr id="8" name="Picture 8"/>
          <p:cNvPicPr>
            <a:picLocks noChangeAspect="1"/>
          </p:cNvPicPr>
          <p:nvPr/>
        </p:nvPicPr>
        <p:blipFill>
          <a:blip r:embed="rId6"/>
          <a:srcRect/>
          <a:stretch>
            <a:fillRect/>
          </a:stretch>
        </p:blipFill>
        <p:spPr>
          <a:xfrm>
            <a:off x="3027945" y="3257115"/>
            <a:ext cx="1684817" cy="1684817"/>
          </a:xfrm>
          <a:prstGeom prst="rect">
            <a:avLst/>
          </a:prstGeom>
        </p:spPr>
      </p:pic>
      <p:pic>
        <p:nvPicPr>
          <p:cNvPr id="9" name="Picture 9"/>
          <p:cNvPicPr>
            <a:picLocks noChangeAspect="1"/>
          </p:cNvPicPr>
          <p:nvPr/>
        </p:nvPicPr>
        <p:blipFill>
          <a:blip r:embed="rId6"/>
          <a:srcRect/>
          <a:stretch>
            <a:fillRect/>
          </a:stretch>
        </p:blipFill>
        <p:spPr>
          <a:xfrm>
            <a:off x="3488420" y="2586592"/>
            <a:ext cx="1684817" cy="1684817"/>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955488" y="2551334"/>
            <a:ext cx="301519" cy="229531"/>
          </a:xfrm>
          <a:prstGeom prst="rect">
            <a:avLst/>
          </a:prstGeom>
        </p:spPr>
      </p:pic>
      <p:pic>
        <p:nvPicPr>
          <p:cNvPr id="11" name="Picture 11"/>
          <p:cNvPicPr>
            <a:picLocks noChangeAspect="1"/>
          </p:cNvPicPr>
          <p:nvPr/>
        </p:nvPicPr>
        <p:blipFill>
          <a:blip r:embed="rId6"/>
          <a:srcRect/>
          <a:stretch>
            <a:fillRect/>
          </a:stretch>
        </p:blipFill>
        <p:spPr>
          <a:xfrm>
            <a:off x="3957258" y="1938457"/>
            <a:ext cx="1684817" cy="1684817"/>
          </a:xfrm>
          <a:prstGeom prst="rect">
            <a:avLst/>
          </a:prstGeom>
        </p:spPr>
      </p:pic>
      <p:sp>
        <p:nvSpPr>
          <p:cNvPr id="12" name="TextBox 12"/>
          <p:cNvSpPr txBox="1"/>
          <p:nvPr/>
        </p:nvSpPr>
        <p:spPr>
          <a:xfrm>
            <a:off x="1588715" y="1191071"/>
            <a:ext cx="3062386" cy="143757"/>
          </a:xfrm>
          <a:prstGeom prst="rect">
            <a:avLst/>
          </a:prstGeom>
        </p:spPr>
        <p:txBody>
          <a:bodyPr wrap="square" lIns="0" tIns="0" rIns="0" bIns="0" rtlCol="0" anchor="t">
            <a:spAutoFit/>
          </a:bodyPr>
          <a:lstStyle/>
          <a:p>
            <a:pPr algn="ctr">
              <a:lnSpc>
                <a:spcPts val="1092"/>
              </a:lnSpc>
            </a:pPr>
            <a:r>
              <a:rPr lang="en-US" sz="1300" dirty="0">
                <a:solidFill>
                  <a:srgbClr val="FFFFFF"/>
                </a:solidFill>
                <a:latin typeface="Open Sans Bold"/>
              </a:rPr>
              <a:t>BEYOND A REASONABLE DOUBT</a:t>
            </a: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84792" y="1256835"/>
            <a:ext cx="301519" cy="229531"/>
          </a:xfrm>
          <a:prstGeom prst="rect">
            <a:avLst/>
          </a:prstGeom>
        </p:spPr>
      </p:pic>
      <p:pic>
        <p:nvPicPr>
          <p:cNvPr id="14" name="Picture 14"/>
          <p:cNvPicPr>
            <a:picLocks noChangeAspect="1"/>
          </p:cNvPicPr>
          <p:nvPr/>
        </p:nvPicPr>
        <p:blipFill>
          <a:blip r:embed="rId7"/>
          <a:srcRect/>
          <a:stretch>
            <a:fillRect/>
          </a:stretch>
        </p:blipFill>
        <p:spPr>
          <a:xfrm>
            <a:off x="4572000" y="425995"/>
            <a:ext cx="2160597" cy="2160597"/>
          </a:xfrm>
          <a:prstGeom prst="rect">
            <a:avLst/>
          </a:prstGeom>
        </p:spPr>
      </p:pic>
      <p:sp>
        <p:nvSpPr>
          <p:cNvPr id="15" name="TextBox 15"/>
          <p:cNvSpPr txBox="1"/>
          <p:nvPr/>
        </p:nvSpPr>
        <p:spPr>
          <a:xfrm>
            <a:off x="578947" y="1416477"/>
            <a:ext cx="2434494" cy="615553"/>
          </a:xfrm>
          <a:prstGeom prst="rect">
            <a:avLst/>
          </a:prstGeom>
        </p:spPr>
        <p:txBody>
          <a:bodyPr lIns="0" tIns="0" rIns="0" bIns="0" rtlCol="0" anchor="t">
            <a:spAutoFit/>
          </a:bodyPr>
          <a:lstStyle/>
          <a:p>
            <a:pPr algn="ctr">
              <a:lnSpc>
                <a:spcPts val="2365"/>
              </a:lnSpc>
            </a:pPr>
            <a:r>
              <a:rPr lang="en-US" sz="2200" u="sng" dirty="0">
                <a:solidFill>
                  <a:srgbClr val="7ED957"/>
                </a:solidFill>
                <a:latin typeface="Open Sans Bold"/>
              </a:rPr>
              <a:t>A </a:t>
            </a:r>
            <a:r>
              <a:rPr lang="en-US" sz="2200" dirty="0">
                <a:solidFill>
                  <a:srgbClr val="7ED957"/>
                </a:solidFill>
                <a:latin typeface="Open Sans Bold"/>
              </a:rPr>
              <a:t>Reasonable </a:t>
            </a:r>
          </a:p>
          <a:p>
            <a:pPr algn="ctr">
              <a:lnSpc>
                <a:spcPts val="2365"/>
              </a:lnSpc>
            </a:pPr>
            <a:r>
              <a:rPr lang="en-US" sz="2200" dirty="0">
                <a:solidFill>
                  <a:srgbClr val="7ED957"/>
                </a:solidFill>
                <a:latin typeface="Open Sans Bold"/>
              </a:rPr>
              <a:t>Doubt</a:t>
            </a:r>
          </a:p>
        </p:txBody>
      </p:sp>
      <p:sp>
        <p:nvSpPr>
          <p:cNvPr id="16" name="AutoShape 16"/>
          <p:cNvSpPr/>
          <p:nvPr/>
        </p:nvSpPr>
        <p:spPr>
          <a:xfrm>
            <a:off x="3114700" y="1555636"/>
            <a:ext cx="1718619" cy="11085"/>
          </a:xfrm>
          <a:prstGeom prst="line">
            <a:avLst/>
          </a:prstGeom>
          <a:ln w="228600" cap="flat">
            <a:solidFill>
              <a:srgbClr val="7ED957"/>
            </a:solidFill>
            <a:prstDash val="solid"/>
            <a:headEnd type="none" w="sm" len="sm"/>
            <a:tailEnd type="triangle" w="lg" len="med"/>
          </a:ln>
        </p:spPr>
      </p:sp>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70740" y="1409165"/>
            <a:ext cx="202520" cy="856815"/>
          </a:xfrm>
          <a:prstGeom prst="rect">
            <a:avLst/>
          </a:prstGeom>
        </p:spPr>
      </p:pic>
      <p:pic>
        <p:nvPicPr>
          <p:cNvPr id="18" name="Picture 18"/>
          <p:cNvPicPr>
            <a:picLocks noChangeAspect="1"/>
          </p:cNvPicPr>
          <p:nvPr/>
        </p:nvPicPr>
        <p:blipFill>
          <a:blip r:embed="rId10"/>
          <a:srcRect/>
          <a:stretch>
            <a:fillRect/>
          </a:stretch>
        </p:blipFill>
        <p:spPr>
          <a:xfrm>
            <a:off x="4352667" y="1115025"/>
            <a:ext cx="1956133" cy="1956133"/>
          </a:xfrm>
          <a:prstGeom prst="rect">
            <a:avLst/>
          </a:prstGeom>
        </p:spPr>
      </p:pic>
      <p:sp>
        <p:nvSpPr>
          <p:cNvPr id="19" name="TextBox 19"/>
          <p:cNvSpPr txBox="1"/>
          <p:nvPr/>
        </p:nvSpPr>
        <p:spPr>
          <a:xfrm>
            <a:off x="3530" y="5769145"/>
            <a:ext cx="1272173"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NO EVIDENCE</a:t>
            </a:r>
          </a:p>
        </p:txBody>
      </p:sp>
      <p:sp>
        <p:nvSpPr>
          <p:cNvPr id="20" name="TextBox 20"/>
          <p:cNvSpPr txBox="1"/>
          <p:nvPr/>
        </p:nvSpPr>
        <p:spPr>
          <a:xfrm>
            <a:off x="261871" y="4462596"/>
            <a:ext cx="1776376" cy="441916"/>
          </a:xfrm>
          <a:prstGeom prst="rect">
            <a:avLst/>
          </a:prstGeom>
        </p:spPr>
        <p:txBody>
          <a:bodyPr lIns="0" tIns="0" rIns="0" bIns="0" rtlCol="0" anchor="t">
            <a:spAutoFit/>
          </a:bodyPr>
          <a:lstStyle/>
          <a:p>
            <a:pPr algn="ctr">
              <a:lnSpc>
                <a:spcPts val="1820"/>
              </a:lnSpc>
            </a:pPr>
            <a:r>
              <a:rPr lang="en-US" sz="1300" dirty="0">
                <a:solidFill>
                  <a:srgbClr val="FFFFFF"/>
                </a:solidFill>
                <a:latin typeface="Open Sans Bold"/>
              </a:rPr>
              <a:t>REASONABLE SUSPICION</a:t>
            </a:r>
          </a:p>
        </p:txBody>
      </p:sp>
      <p:sp>
        <p:nvSpPr>
          <p:cNvPr id="21" name="TextBox 21"/>
          <p:cNvSpPr txBox="1"/>
          <p:nvPr/>
        </p:nvSpPr>
        <p:spPr>
          <a:xfrm>
            <a:off x="759309" y="3803126"/>
            <a:ext cx="1949885"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PROBABLE CAUSE</a:t>
            </a:r>
          </a:p>
        </p:txBody>
      </p:sp>
      <p:sp>
        <p:nvSpPr>
          <p:cNvPr id="22" name="TextBox 22"/>
          <p:cNvSpPr txBox="1"/>
          <p:nvPr/>
        </p:nvSpPr>
        <p:spPr>
          <a:xfrm>
            <a:off x="1754357" y="3279562"/>
            <a:ext cx="1576033" cy="430182"/>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PREPONDERANCE</a:t>
            </a:r>
          </a:p>
          <a:p>
            <a:pPr algn="ctr">
              <a:lnSpc>
                <a:spcPts val="1820"/>
              </a:lnSpc>
            </a:pPr>
            <a:endParaRPr lang="en-US" sz="900" dirty="0">
              <a:solidFill>
                <a:srgbClr val="FFFFFF"/>
              </a:solidFill>
              <a:latin typeface="Open Sans Bold"/>
            </a:endParaRPr>
          </a:p>
        </p:txBody>
      </p:sp>
      <p:sp>
        <p:nvSpPr>
          <p:cNvPr id="24" name="TextBox 24"/>
          <p:cNvSpPr txBox="1"/>
          <p:nvPr/>
        </p:nvSpPr>
        <p:spPr>
          <a:xfrm>
            <a:off x="1028700" y="2522759"/>
            <a:ext cx="2865258" cy="211083"/>
          </a:xfrm>
          <a:prstGeom prst="rect">
            <a:avLst/>
          </a:prstGeom>
        </p:spPr>
        <p:txBody>
          <a:bodyPr wrap="square" lIns="0" tIns="0" rIns="0" bIns="0" rtlCol="0" anchor="t">
            <a:spAutoFit/>
          </a:bodyPr>
          <a:lstStyle/>
          <a:p>
            <a:pPr algn="ctr">
              <a:lnSpc>
                <a:spcPts val="1820"/>
              </a:lnSpc>
            </a:pPr>
            <a:r>
              <a:rPr lang="en-US" sz="1300" dirty="0">
                <a:solidFill>
                  <a:srgbClr val="FFFFFF"/>
                </a:solidFill>
                <a:latin typeface="Open Sans Bold"/>
              </a:rPr>
              <a:t>CLEAR AND CONVINCING</a:t>
            </a:r>
          </a:p>
        </p:txBody>
      </p:sp>
      <p:pic>
        <p:nvPicPr>
          <p:cNvPr id="26" name="Picture 7">
            <a:extLst>
              <a:ext uri="{FF2B5EF4-FFF2-40B4-BE49-F238E27FC236}">
                <a16:creationId xmlns:a16="http://schemas.microsoft.com/office/drawing/2014/main" id="{5576B08C-0F89-5CDF-6C29-CBA10C9AB7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0665" y="3302672"/>
            <a:ext cx="301519" cy="229531"/>
          </a:xfrm>
          <a:prstGeom prst="rect">
            <a:avLst/>
          </a:prstGeom>
        </p:spPr>
      </p:pic>
      <p:sp>
        <p:nvSpPr>
          <p:cNvPr id="32" name="TextBox 31">
            <a:extLst>
              <a:ext uri="{FF2B5EF4-FFF2-40B4-BE49-F238E27FC236}">
                <a16:creationId xmlns:a16="http://schemas.microsoft.com/office/drawing/2014/main" id="{1211565D-24E3-5A10-261A-B6B3707B9C03}"/>
              </a:ext>
            </a:extLst>
          </p:cNvPr>
          <p:cNvSpPr txBox="1"/>
          <p:nvPr/>
        </p:nvSpPr>
        <p:spPr>
          <a:xfrm>
            <a:off x="38101" y="5385232"/>
            <a:ext cx="1176214" cy="308482"/>
          </a:xfrm>
          <a:prstGeom prst="rect">
            <a:avLst/>
          </a:prstGeom>
          <a:noFill/>
        </p:spPr>
        <p:txBody>
          <a:bodyPr wrap="square">
            <a:spAutoFit/>
          </a:bodyPr>
          <a:lstStyle/>
          <a:p>
            <a:pPr algn="ctr">
              <a:lnSpc>
                <a:spcPts val="1820"/>
              </a:lnSpc>
            </a:pPr>
            <a:r>
              <a:rPr lang="en-US" sz="1300" dirty="0">
                <a:solidFill>
                  <a:srgbClr val="FFFFFF"/>
                </a:solidFill>
                <a:latin typeface="Open Sans Bold"/>
              </a:rPr>
              <a:t>SCINTILLA</a:t>
            </a:r>
          </a:p>
        </p:txBody>
      </p:sp>
      <p:sp>
        <p:nvSpPr>
          <p:cNvPr id="25" name="TextBox 24">
            <a:extLst>
              <a:ext uri="{FF2B5EF4-FFF2-40B4-BE49-F238E27FC236}">
                <a16:creationId xmlns:a16="http://schemas.microsoft.com/office/drawing/2014/main" id="{C9BAFC99-1DE0-B906-3FC5-E9347DC530D7}"/>
              </a:ext>
            </a:extLst>
          </p:cNvPr>
          <p:cNvSpPr txBox="1"/>
          <p:nvPr/>
        </p:nvSpPr>
        <p:spPr>
          <a:xfrm>
            <a:off x="7120220" y="1506293"/>
            <a:ext cx="1956133" cy="1384995"/>
          </a:xfrm>
          <a:prstGeom prst="rect">
            <a:avLst/>
          </a:prstGeom>
          <a:noFill/>
        </p:spPr>
        <p:txBody>
          <a:bodyPr wrap="square" rtlCol="0">
            <a:spAutoFit/>
          </a:bodyPr>
          <a:lstStyle/>
          <a:p>
            <a:pPr algn="ctr"/>
            <a:r>
              <a:rPr lang="en-US" sz="2800" dirty="0"/>
              <a:t>BURDENS OF PROOF</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7772400" cy="1456267"/>
          </a:xfrm>
        </p:spPr>
        <p:txBody>
          <a:bodyPr>
            <a:noAutofit/>
          </a:bodyPr>
          <a:lstStyle/>
          <a:p>
            <a:pPr algn="ctr"/>
            <a:r>
              <a:rPr lang="en-US" sz="6600" b="1" dirty="0">
                <a:solidFill>
                  <a:srgbClr val="FFFF00"/>
                </a:solidFill>
              </a:rPr>
              <a:t>DRUGS and DWI</a:t>
            </a:r>
            <a:endParaRPr lang="en-US" sz="6600" b="1" dirty="0"/>
          </a:p>
        </p:txBody>
      </p:sp>
      <p:sp>
        <p:nvSpPr>
          <p:cNvPr id="3" name="Content Placeholder 2"/>
          <p:cNvSpPr>
            <a:spLocks noGrp="1"/>
          </p:cNvSpPr>
          <p:nvPr>
            <p:ph idx="1"/>
          </p:nvPr>
        </p:nvSpPr>
        <p:spPr>
          <a:xfrm>
            <a:off x="533400" y="1066800"/>
            <a:ext cx="8229600" cy="4975192"/>
          </a:xfrm>
        </p:spPr>
        <p:txBody>
          <a:bodyPr>
            <a:normAutofit/>
          </a:bodyPr>
          <a:lstStyle/>
          <a:p>
            <a:endParaRPr lang="en-US" sz="1800" dirty="0"/>
          </a:p>
          <a:p>
            <a:pPr>
              <a:buNone/>
            </a:pPr>
            <a:r>
              <a:rPr lang="en-US" dirty="0"/>
              <a:t>	</a:t>
            </a:r>
          </a:p>
          <a:p>
            <a:pPr>
              <a:buNone/>
            </a:pPr>
            <a:r>
              <a:rPr lang="en-US" dirty="0"/>
              <a:t>	</a:t>
            </a:r>
            <a:r>
              <a:rPr lang="en-US" sz="5400" dirty="0"/>
              <a:t>“[C]</a:t>
            </a:r>
            <a:r>
              <a:rPr lang="en-US" sz="5400" dirty="0" err="1"/>
              <a:t>hemistry</a:t>
            </a:r>
            <a:r>
              <a:rPr lang="en-US" sz="5400" dirty="0"/>
              <a:t> basically </a:t>
            </a:r>
            <a:r>
              <a:rPr lang="en-US" sz="5400" u="sng" dirty="0"/>
              <a:t>cannot</a:t>
            </a:r>
            <a:r>
              <a:rPr lang="en-US" sz="5400" dirty="0"/>
              <a:t> supply the ‘magic number’ of impairment for drugs.” 						</a:t>
            </a:r>
            <a:r>
              <a:rPr lang="en-US" sz="1800" dirty="0"/>
              <a:t>(NHTSA DRE Manual IV-27)</a:t>
            </a:r>
          </a:p>
          <a:p>
            <a:pPr>
              <a:buNone/>
            </a:pPr>
            <a:endParaRPr lang="en-US" sz="1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456267"/>
          </a:xfrm>
        </p:spPr>
        <p:txBody>
          <a:bodyPr>
            <a:normAutofit/>
          </a:bodyPr>
          <a:lstStyle/>
          <a:p>
            <a:pPr algn="ctr"/>
            <a:r>
              <a:rPr lang="en-US" sz="6600" b="1" dirty="0">
                <a:solidFill>
                  <a:srgbClr val="FFFF00"/>
                </a:solidFill>
              </a:rPr>
              <a:t>DRUGS and DWI</a:t>
            </a:r>
            <a:endParaRPr lang="en-US" sz="6600" b="1" dirty="0"/>
          </a:p>
        </p:txBody>
      </p:sp>
      <p:sp>
        <p:nvSpPr>
          <p:cNvPr id="3" name="Content Placeholder 2"/>
          <p:cNvSpPr>
            <a:spLocks noGrp="1"/>
          </p:cNvSpPr>
          <p:nvPr>
            <p:ph idx="1"/>
          </p:nvPr>
        </p:nvSpPr>
        <p:spPr>
          <a:xfrm>
            <a:off x="685800" y="1676400"/>
            <a:ext cx="7772400" cy="4334932"/>
          </a:xfrm>
        </p:spPr>
        <p:txBody>
          <a:bodyPr/>
          <a:lstStyle/>
          <a:p>
            <a:r>
              <a:rPr lang="en-US" sz="3200" dirty="0"/>
              <a:t>“[t]</a:t>
            </a:r>
            <a:r>
              <a:rPr lang="en-US" sz="3200" dirty="0" err="1"/>
              <a:t>oxicology</a:t>
            </a:r>
            <a:r>
              <a:rPr lang="en-US" sz="3200" dirty="0"/>
              <a:t> cannot produce “per se” proof of drug impairment.”</a:t>
            </a:r>
          </a:p>
          <a:p>
            <a:endParaRPr lang="en-US" sz="3200" dirty="0"/>
          </a:p>
          <a:p>
            <a:r>
              <a:rPr lang="en-US" sz="3200" dirty="0"/>
              <a:t>“[t]he chemist can’t analyze the blood or urine and come up with a number that ‘proves’ the person was or wasn’t impaired.”  </a:t>
            </a:r>
          </a:p>
          <a:p>
            <a:pPr>
              <a:buNone/>
            </a:pPr>
            <a:r>
              <a:rPr lang="en-US" sz="1800" dirty="0"/>
              <a:t>												(NHTSA DRE Manual IV-26)</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456267"/>
          </a:xfrm>
        </p:spPr>
        <p:txBody>
          <a:bodyPr>
            <a:normAutofit/>
          </a:bodyPr>
          <a:lstStyle/>
          <a:p>
            <a:pPr algn="ctr"/>
            <a:r>
              <a:rPr lang="en-US" sz="6600" b="1" dirty="0">
                <a:solidFill>
                  <a:srgbClr val="FFFF00"/>
                </a:solidFill>
              </a:rPr>
              <a:t>DRUGS and DWI</a:t>
            </a:r>
            <a:endParaRPr lang="en-US" sz="6600" b="1" dirty="0"/>
          </a:p>
        </p:txBody>
      </p:sp>
      <p:sp>
        <p:nvSpPr>
          <p:cNvPr id="3" name="Content Placeholder 2"/>
          <p:cNvSpPr>
            <a:spLocks noGrp="1"/>
          </p:cNvSpPr>
          <p:nvPr>
            <p:ph idx="1"/>
          </p:nvPr>
        </p:nvSpPr>
        <p:spPr>
          <a:xfrm>
            <a:off x="457200" y="1882808"/>
            <a:ext cx="8229600" cy="4975192"/>
          </a:xfrm>
        </p:spPr>
        <p:txBody>
          <a:bodyPr>
            <a:normAutofit/>
          </a:bodyPr>
          <a:lstStyle/>
          <a:p>
            <a:pPr>
              <a:buNone/>
            </a:pPr>
            <a:r>
              <a:rPr lang="en-US" sz="4000" dirty="0"/>
              <a:t>	“Another limitation of toxicology, is that it doesn’t provide evidence of the </a:t>
            </a:r>
            <a:r>
              <a:rPr lang="en-US" sz="4000" b="1" dirty="0"/>
              <a:t>time</a:t>
            </a:r>
            <a:r>
              <a:rPr lang="en-US" sz="4000" dirty="0"/>
              <a:t> at which the drug was ingested.  Therefore, they will </a:t>
            </a:r>
            <a:r>
              <a:rPr lang="en-US" sz="4000" b="1" u="sng" dirty="0"/>
              <a:t>not be able to prove</a:t>
            </a:r>
            <a:r>
              <a:rPr lang="en-US" sz="4000" b="1" dirty="0"/>
              <a:t> </a:t>
            </a:r>
            <a:r>
              <a:rPr lang="en-US" sz="4000" dirty="0"/>
              <a:t>direct evidence of the </a:t>
            </a:r>
            <a:r>
              <a:rPr lang="en-US" sz="4000" b="1" dirty="0"/>
              <a:t>subject’s condition at the time of arrest</a:t>
            </a:r>
            <a:r>
              <a:rPr lang="en-US" sz="4000" dirty="0"/>
              <a:t>.”  							</a:t>
            </a:r>
            <a:r>
              <a:rPr lang="en-US" sz="1800" dirty="0"/>
              <a:t>(NHTSA DRE Manual IV-27)</a:t>
            </a:r>
          </a:p>
          <a:p>
            <a:pPr>
              <a:buNone/>
            </a:pPr>
            <a:endParaRPr lang="en-US" sz="18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456267"/>
          </a:xfrm>
        </p:spPr>
        <p:txBody>
          <a:bodyPr>
            <a:normAutofit/>
          </a:bodyPr>
          <a:lstStyle/>
          <a:p>
            <a:pPr algn="ctr"/>
            <a:r>
              <a:rPr lang="en-US" sz="6600" b="1" dirty="0">
                <a:solidFill>
                  <a:srgbClr val="FFFF00"/>
                </a:solidFill>
              </a:rPr>
              <a:t>DRUGS and DWI</a:t>
            </a:r>
            <a:endParaRPr lang="en-US" sz="6600" b="1" dirty="0"/>
          </a:p>
        </p:txBody>
      </p:sp>
      <p:sp>
        <p:nvSpPr>
          <p:cNvPr id="3" name="Content Placeholder 2"/>
          <p:cNvSpPr>
            <a:spLocks noGrp="1"/>
          </p:cNvSpPr>
          <p:nvPr>
            <p:ph idx="1"/>
          </p:nvPr>
        </p:nvSpPr>
        <p:spPr>
          <a:xfrm>
            <a:off x="457200" y="1882808"/>
            <a:ext cx="8229600" cy="4975192"/>
          </a:xfrm>
        </p:spPr>
        <p:txBody>
          <a:bodyPr>
            <a:normAutofit/>
          </a:bodyPr>
          <a:lstStyle/>
          <a:p>
            <a:pPr>
              <a:buNone/>
            </a:pPr>
            <a:r>
              <a:rPr lang="en-US" dirty="0"/>
              <a:t>	</a:t>
            </a:r>
            <a:r>
              <a:rPr lang="en-US" sz="4400" dirty="0"/>
              <a:t>“[</a:t>
            </a:r>
            <a:r>
              <a:rPr lang="en-US" sz="4400" dirty="0" err="1"/>
              <a:t>i</a:t>
            </a:r>
            <a:r>
              <a:rPr lang="en-US" sz="4400" dirty="0"/>
              <a:t>]t is possible that a ‘positive’ chemical test reflects drugs that the subject took long before being arrested, and that were metabolized and no longer causing impairment prior to his or her arrest.”  </a:t>
            </a:r>
            <a:r>
              <a:rPr lang="en-US" sz="1800" dirty="0"/>
              <a:t>(NHTSA DRE Manual IV-27)</a:t>
            </a:r>
          </a:p>
          <a:p>
            <a:pPr>
              <a:buNone/>
            </a:pPr>
            <a:endParaRPr lang="en-US" sz="18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noAutofit/>
          </a:bodyPr>
          <a:lstStyle/>
          <a:p>
            <a:pPr algn="ctr"/>
            <a:r>
              <a:rPr lang="en-US" sz="6600" b="1" dirty="0">
                <a:solidFill>
                  <a:srgbClr val="FFFF00"/>
                </a:solidFill>
              </a:rPr>
              <a:t>MIRANDA</a:t>
            </a:r>
          </a:p>
        </p:txBody>
      </p:sp>
      <p:sp>
        <p:nvSpPr>
          <p:cNvPr id="3" name="Content Placeholder 2"/>
          <p:cNvSpPr>
            <a:spLocks noGrp="1"/>
          </p:cNvSpPr>
          <p:nvPr>
            <p:ph idx="1"/>
          </p:nvPr>
        </p:nvSpPr>
        <p:spPr>
          <a:xfrm>
            <a:off x="914400" y="1447800"/>
            <a:ext cx="7772400" cy="5135562"/>
          </a:xfrm>
        </p:spPr>
        <p:txBody>
          <a:bodyPr/>
          <a:lstStyle/>
          <a:p>
            <a:endParaRPr lang="en-US" dirty="0"/>
          </a:p>
          <a:p>
            <a:r>
              <a:rPr lang="en-US" sz="3200" dirty="0"/>
              <a:t>“They never read me my Miranda rights…”</a:t>
            </a:r>
          </a:p>
          <a:p>
            <a:endParaRPr lang="en-US" sz="3200" dirty="0"/>
          </a:p>
          <a:p>
            <a:endParaRPr lang="en-US" sz="3200" dirty="0"/>
          </a:p>
          <a:p>
            <a:r>
              <a:rPr lang="en-US" sz="3200" dirty="0"/>
              <a:t>And then you Mirandized my client?</a:t>
            </a:r>
          </a:p>
          <a:p>
            <a:endParaRPr lang="en-US" sz="3200" dirty="0"/>
          </a:p>
          <a:p>
            <a:r>
              <a:rPr lang="en-US" sz="3200" dirty="0"/>
              <a:t>Closing: They EVER even Mirandized him!</a:t>
            </a:r>
          </a:p>
          <a:p>
            <a:endParaRPr lang="en-US" sz="3200" dirty="0"/>
          </a:p>
          <a:p>
            <a:pPr>
              <a:buNone/>
            </a:pPr>
            <a:endParaRPr lang="en-US" dirty="0"/>
          </a:p>
        </p:txBody>
      </p:sp>
    </p:spTree>
    <p:extLst>
      <p:ext uri="{BB962C8B-B14F-4D97-AF65-F5344CB8AC3E}">
        <p14:creationId xmlns:p14="http://schemas.microsoft.com/office/powerpoint/2010/main" val="4086729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noAutofit/>
          </a:bodyPr>
          <a:lstStyle/>
          <a:p>
            <a:pPr algn="ctr"/>
            <a:r>
              <a:rPr lang="en-US" sz="6600" b="1" dirty="0">
                <a:solidFill>
                  <a:srgbClr val="FFFF00"/>
                </a:solidFill>
              </a:rPr>
              <a:t>HOSPITAL BLOOD</a:t>
            </a:r>
          </a:p>
        </p:txBody>
      </p:sp>
      <p:sp>
        <p:nvSpPr>
          <p:cNvPr id="3" name="Content Placeholder 2"/>
          <p:cNvSpPr>
            <a:spLocks noGrp="1"/>
          </p:cNvSpPr>
          <p:nvPr>
            <p:ph idx="1"/>
          </p:nvPr>
        </p:nvSpPr>
        <p:spPr>
          <a:xfrm>
            <a:off x="914400" y="1447800"/>
            <a:ext cx="7772400" cy="5135562"/>
          </a:xfrm>
        </p:spPr>
        <p:txBody>
          <a:bodyPr/>
          <a:lstStyle/>
          <a:p>
            <a:r>
              <a:rPr lang="en-US" sz="3200" dirty="0"/>
              <a:t>WHOLE BLOOD/ PLASMA/ SERUM</a:t>
            </a:r>
          </a:p>
          <a:p>
            <a:r>
              <a:rPr lang="en-US" sz="3200" dirty="0"/>
              <a:t>“overall mean distribution ratio of water (serum/blood) was 1.16:1” (1.08 and 1.21)</a:t>
            </a:r>
          </a:p>
          <a:p>
            <a:pPr marL="457200" lvl="1" indent="0">
              <a:buNone/>
            </a:pPr>
            <a:r>
              <a:rPr lang="en-US" sz="3000" dirty="0"/>
              <a:t>		</a:t>
            </a:r>
            <a:r>
              <a:rPr lang="en-US" sz="1800" dirty="0"/>
              <a:t>Garriott’s Medicolegal Aspects of Alcohol p. 55 (6</a:t>
            </a:r>
            <a:r>
              <a:rPr lang="en-US" sz="1800" baseline="30000" dirty="0"/>
              <a:t>th</a:t>
            </a:r>
            <a:r>
              <a:rPr lang="en-US" sz="1800" dirty="0"/>
              <a:t> Edition)</a:t>
            </a:r>
            <a:endParaRPr lang="en-US" sz="3200" dirty="0"/>
          </a:p>
          <a:p>
            <a:r>
              <a:rPr lang="en-US" sz="3200" dirty="0"/>
              <a:t>Lactate/ Lactate Ringers Solution Affect</a:t>
            </a:r>
          </a:p>
          <a:p>
            <a:r>
              <a:rPr lang="en-US" sz="3200" dirty="0"/>
              <a:t>No Way to Tell How High</a:t>
            </a:r>
          </a:p>
          <a:p>
            <a:endParaRPr lang="en-US" sz="3200" dirty="0"/>
          </a:p>
          <a:p>
            <a:pPr>
              <a:buNone/>
            </a:pPr>
            <a:endParaRPr lang="en-US" dirty="0"/>
          </a:p>
        </p:txBody>
      </p:sp>
    </p:spTree>
    <p:extLst>
      <p:ext uri="{BB962C8B-B14F-4D97-AF65-F5344CB8AC3E}">
        <p14:creationId xmlns:p14="http://schemas.microsoft.com/office/powerpoint/2010/main" val="1526311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noAutofit/>
          </a:bodyPr>
          <a:lstStyle/>
          <a:p>
            <a:pPr algn="ctr"/>
            <a:r>
              <a:rPr lang="en-US" sz="6600" b="1" dirty="0">
                <a:solidFill>
                  <a:srgbClr val="FFFF00"/>
                </a:solidFill>
              </a:rPr>
              <a:t>WHOLE BLOOD TEST</a:t>
            </a:r>
          </a:p>
        </p:txBody>
      </p:sp>
      <p:sp>
        <p:nvSpPr>
          <p:cNvPr id="3" name="Content Placeholder 2"/>
          <p:cNvSpPr>
            <a:spLocks noGrp="1"/>
          </p:cNvSpPr>
          <p:nvPr>
            <p:ph idx="1"/>
          </p:nvPr>
        </p:nvSpPr>
        <p:spPr>
          <a:xfrm>
            <a:off x="914400" y="1447800"/>
            <a:ext cx="7772400" cy="5135562"/>
          </a:xfrm>
        </p:spPr>
        <p:txBody>
          <a:bodyPr>
            <a:normAutofit fontScale="85000" lnSpcReduction="20000"/>
          </a:bodyPr>
          <a:lstStyle/>
          <a:p>
            <a:endParaRPr lang="en-US" sz="3200" dirty="0"/>
          </a:p>
          <a:p>
            <a:r>
              <a:rPr lang="en-US" sz="3500" dirty="0"/>
              <a:t>Educational Background</a:t>
            </a:r>
          </a:p>
          <a:p>
            <a:r>
              <a:rPr lang="en-US" sz="3500" dirty="0"/>
              <a:t>No One Watching You</a:t>
            </a:r>
          </a:p>
          <a:p>
            <a:r>
              <a:rPr lang="en-US" sz="3500" dirty="0"/>
              <a:t>Puppet for the State</a:t>
            </a:r>
          </a:p>
          <a:p>
            <a:r>
              <a:rPr lang="en-US" sz="3500" dirty="0"/>
              <a:t>Scientific Method</a:t>
            </a:r>
          </a:p>
          <a:p>
            <a:r>
              <a:rPr lang="en-US" sz="3500" dirty="0"/>
              <a:t>AXION</a:t>
            </a:r>
          </a:p>
          <a:p>
            <a:r>
              <a:rPr lang="en-US" sz="3500" dirty="0"/>
              <a:t>Problems with the Run</a:t>
            </a:r>
          </a:p>
          <a:p>
            <a:r>
              <a:rPr lang="en-US" sz="3500" dirty="0"/>
              <a:t>DNA? Retest? Look Like It?</a:t>
            </a:r>
          </a:p>
          <a:p>
            <a:r>
              <a:rPr lang="en-US" sz="3500" dirty="0"/>
              <a:t>Switch Vials?</a:t>
            </a:r>
          </a:p>
          <a:p>
            <a:r>
              <a:rPr lang="en-US" sz="3500" dirty="0"/>
              <a:t>Show Me With Your Fingers…</a:t>
            </a:r>
          </a:p>
          <a:p>
            <a:endParaRPr lang="en-US" sz="3200" dirty="0"/>
          </a:p>
          <a:p>
            <a:endParaRPr lang="en-US" sz="3200" dirty="0"/>
          </a:p>
          <a:p>
            <a:pPr>
              <a:buNone/>
            </a:pPr>
            <a:endParaRPr lang="en-US" dirty="0"/>
          </a:p>
        </p:txBody>
      </p:sp>
    </p:spTree>
    <p:extLst>
      <p:ext uri="{BB962C8B-B14F-4D97-AF65-F5344CB8AC3E}">
        <p14:creationId xmlns:p14="http://schemas.microsoft.com/office/powerpoint/2010/main" val="892959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76200"/>
            <a:ext cx="8915400" cy="1143000"/>
          </a:xfrm>
        </p:spPr>
        <p:txBody>
          <a:bodyPr>
            <a:noAutofit/>
          </a:bodyPr>
          <a:lstStyle/>
          <a:p>
            <a:pPr algn="ctr"/>
            <a:r>
              <a:rPr lang="en-US" sz="6600" b="1" dirty="0">
                <a:solidFill>
                  <a:srgbClr val="FFFF00"/>
                </a:solidFill>
              </a:rPr>
              <a:t>CLOSING</a:t>
            </a:r>
          </a:p>
        </p:txBody>
      </p:sp>
      <p:sp>
        <p:nvSpPr>
          <p:cNvPr id="3" name="Content Placeholder 2"/>
          <p:cNvSpPr>
            <a:spLocks noGrp="1"/>
          </p:cNvSpPr>
          <p:nvPr>
            <p:ph idx="1"/>
          </p:nvPr>
        </p:nvSpPr>
        <p:spPr>
          <a:xfrm>
            <a:off x="685800" y="1143000"/>
            <a:ext cx="7772400" cy="5135562"/>
          </a:xfrm>
        </p:spPr>
        <p:txBody>
          <a:bodyPr>
            <a:normAutofit fontScale="62500" lnSpcReduction="20000"/>
          </a:bodyPr>
          <a:lstStyle/>
          <a:p>
            <a:endParaRPr lang="en-US" sz="4200" dirty="0"/>
          </a:p>
          <a:p>
            <a:r>
              <a:rPr lang="en-US" sz="4600" dirty="0"/>
              <a:t>Call Them By Name</a:t>
            </a:r>
          </a:p>
          <a:p>
            <a:r>
              <a:rPr lang="en-US" sz="4600" dirty="0"/>
              <a:t>Look Them Each in the Eyes</a:t>
            </a:r>
          </a:p>
          <a:p>
            <a:r>
              <a:rPr lang="en-US" sz="4600" dirty="0"/>
              <a:t>___ Days Been Waiting for You</a:t>
            </a:r>
          </a:p>
          <a:p>
            <a:r>
              <a:rPr lang="en-US" sz="4600" dirty="0"/>
              <a:t>We Need Your Help</a:t>
            </a:r>
          </a:p>
          <a:p>
            <a:r>
              <a:rPr lang="en-US" sz="4600" dirty="0"/>
              <a:t>Want You to Remember it for Ever…</a:t>
            </a:r>
          </a:p>
          <a:p>
            <a:r>
              <a:rPr lang="en-US" sz="4600" dirty="0"/>
              <a:t>Be Proud of Your Verdict</a:t>
            </a:r>
          </a:p>
          <a:p>
            <a:r>
              <a:rPr lang="en-US" sz="4600" dirty="0"/>
              <a:t>Stay Strong/ When I Sit Down</a:t>
            </a:r>
          </a:p>
          <a:p>
            <a:r>
              <a:rPr lang="en-US" sz="4600" dirty="0"/>
              <a:t>Right Verdict</a:t>
            </a:r>
          </a:p>
          <a:p>
            <a:r>
              <a:rPr lang="en-US" sz="4600" dirty="0"/>
              <a:t>Not Guilty</a:t>
            </a:r>
          </a:p>
          <a:p>
            <a:pPr>
              <a:buNone/>
            </a:pPr>
            <a:endParaRPr lang="en-US" dirty="0"/>
          </a:p>
        </p:txBody>
      </p:sp>
    </p:spTree>
    <p:extLst>
      <p:ext uri="{BB962C8B-B14F-4D97-AF65-F5344CB8AC3E}">
        <p14:creationId xmlns:p14="http://schemas.microsoft.com/office/powerpoint/2010/main" val="38924506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noAutofit/>
          </a:bodyPr>
          <a:lstStyle/>
          <a:p>
            <a:pPr algn="ctr"/>
            <a:r>
              <a:rPr lang="en-US" sz="6600" b="1" dirty="0">
                <a:solidFill>
                  <a:srgbClr val="FFFF00"/>
                </a:solidFill>
              </a:rPr>
              <a:t>(PUNISHMENT)</a:t>
            </a:r>
          </a:p>
        </p:txBody>
      </p:sp>
      <p:sp>
        <p:nvSpPr>
          <p:cNvPr id="3" name="Content Placeholder 2"/>
          <p:cNvSpPr>
            <a:spLocks noGrp="1"/>
          </p:cNvSpPr>
          <p:nvPr>
            <p:ph idx="1"/>
          </p:nvPr>
        </p:nvSpPr>
        <p:spPr>
          <a:xfrm>
            <a:off x="914400" y="1447800"/>
            <a:ext cx="7772400" cy="5135562"/>
          </a:xfrm>
        </p:spPr>
        <p:txBody>
          <a:bodyPr>
            <a:normAutofit fontScale="70000" lnSpcReduction="20000"/>
          </a:bodyPr>
          <a:lstStyle/>
          <a:p>
            <a:endParaRPr lang="en-US" dirty="0"/>
          </a:p>
          <a:p>
            <a:r>
              <a:rPr lang="en-US" sz="3600" dirty="0"/>
              <a:t>1.  Not Intent/ No Malice/ Not a Bad Guy</a:t>
            </a:r>
          </a:p>
          <a:p>
            <a:endParaRPr lang="en-US" sz="3600" dirty="0"/>
          </a:p>
          <a:p>
            <a:r>
              <a:rPr lang="en-US" sz="3600" dirty="0"/>
              <a:t>2.  Live in a Glass House</a:t>
            </a:r>
          </a:p>
          <a:p>
            <a:endParaRPr lang="en-US" sz="3600" dirty="0"/>
          </a:p>
          <a:p>
            <a:r>
              <a:rPr lang="en-US" sz="3600" dirty="0"/>
              <a:t>3.  We Go Home – He is 100% Going to Jail</a:t>
            </a:r>
          </a:p>
          <a:p>
            <a:endParaRPr lang="en-US" sz="3600" dirty="0"/>
          </a:p>
          <a:p>
            <a:r>
              <a:rPr lang="en-US" sz="3600" dirty="0"/>
              <a:t>4.  Prison/ Cage/ Animals   - Rehab</a:t>
            </a:r>
          </a:p>
          <a:p>
            <a:pPr lvl="1"/>
            <a:r>
              <a:rPr lang="en-US" sz="3400" dirty="0"/>
              <a:t>“Prison is for people you are SCARED of; </a:t>
            </a:r>
          </a:p>
          <a:p>
            <a:pPr marL="320040" lvl="1" indent="0">
              <a:buNone/>
            </a:pPr>
            <a:r>
              <a:rPr lang="en-US" sz="3400" dirty="0"/>
              <a:t>Probation is for people you are ANGRY with.”</a:t>
            </a:r>
          </a:p>
          <a:p>
            <a:endParaRPr lang="en-US" sz="3600" dirty="0"/>
          </a:p>
          <a:p>
            <a:r>
              <a:rPr lang="en-US" sz="3600" dirty="0"/>
              <a:t>5.  Worst Nightmare</a:t>
            </a:r>
          </a:p>
          <a:p>
            <a:pPr marL="0" indent="0">
              <a:buNone/>
            </a:pPr>
            <a:endParaRPr lang="en-US" dirty="0"/>
          </a:p>
        </p:txBody>
      </p:sp>
    </p:spTree>
    <p:extLst>
      <p:ext uri="{BB962C8B-B14F-4D97-AF65-F5344CB8AC3E}">
        <p14:creationId xmlns:p14="http://schemas.microsoft.com/office/powerpoint/2010/main" val="13412484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456267"/>
          </a:xfrm>
        </p:spPr>
        <p:txBody>
          <a:bodyPr>
            <a:normAutofit fontScale="90000"/>
          </a:bodyPr>
          <a:lstStyle/>
          <a:p>
            <a:pPr algn="ctr"/>
            <a:r>
              <a:rPr lang="en-US" sz="6000" b="1" dirty="0"/>
              <a:t>QUESTIONS???</a:t>
            </a:r>
            <a:br>
              <a:rPr lang="en-US" b="1" dirty="0"/>
            </a:br>
            <a:r>
              <a:rPr lang="en-US" sz="2700" b="1" dirty="0">
                <a:solidFill>
                  <a:srgbClr val="FFFF00"/>
                </a:solidFill>
                <a:hlinkClick r:id="rId2">
                  <a:extLst>
                    <a:ext uri="{A12FA001-AC4F-418D-AE19-62706E023703}">
                      <ahyp:hlinkClr xmlns:ahyp="http://schemas.microsoft.com/office/drawing/2018/hyperlinkcolor" val="tx"/>
                    </a:ext>
                  </a:extLst>
                </a:hlinkClick>
              </a:rPr>
              <a:t>mark@thetexastrialattorney.com</a:t>
            </a:r>
            <a:br>
              <a:rPr lang="en-US" sz="2700" b="1" dirty="0"/>
            </a:br>
            <a:r>
              <a:rPr lang="en-US" sz="4000" b="1" dirty="0"/>
              <a:t>cell: (832) 654-3058</a:t>
            </a:r>
          </a:p>
        </p:txBody>
      </p:sp>
      <p:pic>
        <p:nvPicPr>
          <p:cNvPr id="4" name="Content Placeholder 3" descr="ThLF-Logo_aggresive (3).jpg"/>
          <p:cNvPicPr>
            <a:picLocks noGrp="1" noChangeAspect="1"/>
          </p:cNvPicPr>
          <p:nvPr>
            <p:ph idx="1"/>
          </p:nvPr>
        </p:nvPicPr>
        <p:blipFill>
          <a:blip r:embed="rId3" cstate="print"/>
          <a:stretch>
            <a:fillRect/>
          </a:stretch>
        </p:blipFill>
        <p:spPr>
          <a:xfrm>
            <a:off x="1676400" y="2438400"/>
            <a:ext cx="5791200" cy="4274719"/>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27"/>
            <a:ext cx="7772400" cy="1456267"/>
          </a:xfrm>
        </p:spPr>
        <p:txBody>
          <a:bodyPr>
            <a:noAutofit/>
          </a:bodyPr>
          <a:lstStyle/>
          <a:p>
            <a:pPr algn="ctr"/>
            <a:r>
              <a:rPr lang="en-US" sz="7200" b="1" dirty="0">
                <a:solidFill>
                  <a:srgbClr val="FFFF00"/>
                </a:solidFill>
              </a:rPr>
              <a:t>JURY SERVICE</a:t>
            </a:r>
          </a:p>
        </p:txBody>
      </p:sp>
      <p:pic>
        <p:nvPicPr>
          <p:cNvPr id="4" name="Content Placeholder 3" descr="empty jury.png"/>
          <p:cNvPicPr>
            <a:picLocks noGrp="1" noChangeAspect="1"/>
          </p:cNvPicPr>
          <p:nvPr>
            <p:ph idx="1"/>
          </p:nvPr>
        </p:nvPicPr>
        <p:blipFill>
          <a:blip r:embed="rId2" cstate="print"/>
          <a:stretch>
            <a:fillRect/>
          </a:stretch>
        </p:blipFill>
        <p:spPr>
          <a:xfrm>
            <a:off x="1828800" y="4351138"/>
            <a:ext cx="6108460" cy="2474532"/>
          </a:xfrm>
        </p:spPr>
      </p:pic>
      <p:pic>
        <p:nvPicPr>
          <p:cNvPr id="5" name="Picture 4" descr="gavel.jpg"/>
          <p:cNvPicPr>
            <a:picLocks noChangeAspect="1"/>
          </p:cNvPicPr>
          <p:nvPr/>
        </p:nvPicPr>
        <p:blipFill>
          <a:blip r:embed="rId3" cstate="print"/>
          <a:stretch>
            <a:fillRect/>
          </a:stretch>
        </p:blipFill>
        <p:spPr>
          <a:xfrm>
            <a:off x="5486400" y="2362200"/>
            <a:ext cx="2971800" cy="1875817"/>
          </a:xfrm>
          <a:prstGeom prst="rect">
            <a:avLst/>
          </a:prstGeom>
        </p:spPr>
      </p:pic>
      <p:pic>
        <p:nvPicPr>
          <p:cNvPr id="6" name="Picture 5" descr="Jury.jpg"/>
          <p:cNvPicPr>
            <a:picLocks noChangeAspect="1"/>
          </p:cNvPicPr>
          <p:nvPr/>
        </p:nvPicPr>
        <p:blipFill>
          <a:blip r:embed="rId4" cstate="print"/>
          <a:stretch>
            <a:fillRect/>
          </a:stretch>
        </p:blipFill>
        <p:spPr>
          <a:xfrm>
            <a:off x="682690" y="2339988"/>
            <a:ext cx="3200400" cy="192024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CA4A1-75D7-4909-AC57-15D473B5A4E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50632FB-AEC4-4DD9-A7F6-6AF751C52BAE}"/>
              </a:ext>
            </a:extLst>
          </p:cNvPr>
          <p:cNvSpPr>
            <a:spLocks noGrp="1"/>
          </p:cNvSpPr>
          <p:nvPr>
            <p:ph idx="1"/>
          </p:nvPr>
        </p:nvSpPr>
        <p:spPr>
          <a:xfrm>
            <a:off x="685800" y="304800"/>
            <a:ext cx="7772400" cy="5638800"/>
          </a:xfrm>
        </p:spPr>
        <p:txBody>
          <a:bodyPr>
            <a:normAutofit/>
          </a:bodyPr>
          <a:lstStyle/>
          <a:p>
            <a:pPr marL="0" indent="0" algn="ctr">
              <a:buNone/>
            </a:pPr>
            <a:r>
              <a:rPr lang="en-US" sz="8800" dirty="0"/>
              <a:t>BE PROUD </a:t>
            </a:r>
          </a:p>
          <a:p>
            <a:pPr marL="0" indent="0" algn="ctr">
              <a:buNone/>
            </a:pPr>
            <a:r>
              <a:rPr lang="en-US" sz="8800" dirty="0"/>
              <a:t>OF </a:t>
            </a:r>
          </a:p>
          <a:p>
            <a:pPr marL="0" indent="0" algn="ctr">
              <a:buNone/>
            </a:pPr>
            <a:r>
              <a:rPr lang="en-US" sz="8800" dirty="0"/>
              <a:t>YOUR VERDICT</a:t>
            </a:r>
          </a:p>
        </p:txBody>
      </p:sp>
    </p:spTree>
    <p:extLst>
      <p:ext uri="{BB962C8B-B14F-4D97-AF65-F5344CB8AC3E}">
        <p14:creationId xmlns:p14="http://schemas.microsoft.com/office/powerpoint/2010/main" val="4217754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1143000"/>
          </a:xfrm>
        </p:spPr>
        <p:txBody>
          <a:bodyPr>
            <a:normAutofit/>
          </a:bodyPr>
          <a:lstStyle/>
          <a:p>
            <a:pPr algn="ctr"/>
            <a:r>
              <a:rPr lang="en-US" sz="6000" b="1" dirty="0">
                <a:solidFill>
                  <a:srgbClr val="FFFF00"/>
                </a:solidFill>
              </a:rPr>
              <a:t>HGN PC LOOP MOTION</a:t>
            </a:r>
          </a:p>
        </p:txBody>
      </p:sp>
      <p:sp>
        <p:nvSpPr>
          <p:cNvPr id="3" name="Content Placeholder 2"/>
          <p:cNvSpPr>
            <a:spLocks noGrp="1"/>
          </p:cNvSpPr>
          <p:nvPr>
            <p:ph idx="1"/>
          </p:nvPr>
        </p:nvSpPr>
        <p:spPr>
          <a:xfrm>
            <a:off x="914400" y="1447800"/>
            <a:ext cx="7772400" cy="5334000"/>
          </a:xfrm>
        </p:spPr>
        <p:txBody>
          <a:bodyPr>
            <a:normAutofit fontScale="92500" lnSpcReduction="20000"/>
          </a:bodyPr>
          <a:lstStyle/>
          <a:p>
            <a:r>
              <a:rPr lang="en-US" sz="1900" b="1" u="sng" dirty="0"/>
              <a:t>TOTALITY OF THE CIRCUMSTANCES? </a:t>
            </a:r>
          </a:p>
          <a:p>
            <a:pPr lvl="1"/>
            <a:r>
              <a:rPr lang="en-US" sz="1900" dirty="0"/>
              <a:t>What Does It Mean?</a:t>
            </a:r>
          </a:p>
          <a:p>
            <a:r>
              <a:rPr lang="en-US" sz="1900" b="1" u="sng" dirty="0"/>
              <a:t>DRIVING</a:t>
            </a:r>
          </a:p>
          <a:p>
            <a:pPr lvl="1"/>
            <a:r>
              <a:rPr lang="en-US" sz="1900" dirty="0"/>
              <a:t>22 Cues of Intoxicated Driving</a:t>
            </a:r>
          </a:p>
          <a:p>
            <a:pPr lvl="1"/>
            <a:r>
              <a:rPr lang="en-US" sz="1900" dirty="0"/>
              <a:t>Speeding Not An Indicator</a:t>
            </a:r>
          </a:p>
          <a:p>
            <a:pPr lvl="1"/>
            <a:r>
              <a:rPr lang="en-US" sz="1900" b="1" dirty="0"/>
              <a:t>No PC</a:t>
            </a:r>
          </a:p>
          <a:p>
            <a:r>
              <a:rPr lang="en-US" sz="1900" b="1" u="sng" dirty="0"/>
              <a:t>CONTACT</a:t>
            </a:r>
          </a:p>
          <a:p>
            <a:pPr lvl="1"/>
            <a:r>
              <a:rPr lang="en-US" sz="1900" dirty="0"/>
              <a:t>Stopped Safely/Timely</a:t>
            </a:r>
          </a:p>
          <a:p>
            <a:pPr lvl="1"/>
            <a:r>
              <a:rPr lang="en-US" sz="1900" dirty="0"/>
              <a:t>DL/INS</a:t>
            </a:r>
          </a:p>
          <a:p>
            <a:pPr lvl="1"/>
            <a:r>
              <a:rPr lang="en-US" sz="1900" dirty="0"/>
              <a:t>Odor/ Admission/ Eyes/ Speech</a:t>
            </a:r>
          </a:p>
          <a:p>
            <a:pPr lvl="1"/>
            <a:r>
              <a:rPr lang="en-US" sz="1900" dirty="0"/>
              <a:t>No PC</a:t>
            </a:r>
            <a:endParaRPr lang="en-US" sz="1900" b="1" dirty="0"/>
          </a:p>
          <a:p>
            <a:r>
              <a:rPr lang="en-US" sz="1900" b="1" u="sng" dirty="0"/>
              <a:t>HGN</a:t>
            </a:r>
          </a:p>
          <a:p>
            <a:pPr lvl="1"/>
            <a:r>
              <a:rPr lang="en-US" sz="1900" dirty="0"/>
              <a:t>Eyes Don’t Lie</a:t>
            </a:r>
          </a:p>
          <a:p>
            <a:pPr lvl="1"/>
            <a:r>
              <a:rPr lang="en-US" sz="1900" dirty="0"/>
              <a:t>Honestly… PC</a:t>
            </a:r>
          </a:p>
          <a:p>
            <a:pPr lvl="1"/>
            <a:r>
              <a:rPr lang="en-US" sz="1900" dirty="0"/>
              <a:t>Administration of HGN (3</a:t>
            </a:r>
            <a:r>
              <a:rPr lang="en-US" sz="1900" baseline="30000" dirty="0"/>
              <a:t>rd</a:t>
            </a:r>
            <a:r>
              <a:rPr lang="en-US" sz="1900" dirty="0"/>
              <a:t> Prong of </a:t>
            </a:r>
            <a:r>
              <a:rPr lang="en-US" sz="1900" i="1" dirty="0"/>
              <a:t>Kelly</a:t>
            </a:r>
            <a:r>
              <a:rPr lang="en-US" sz="1900"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building, person&#10;&#10;Description automatically generated">
            <a:extLst>
              <a:ext uri="{FF2B5EF4-FFF2-40B4-BE49-F238E27FC236}">
                <a16:creationId xmlns:a16="http://schemas.microsoft.com/office/drawing/2014/main" id="{3AE69802-69D2-12F0-B941-A7F3671329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6320"/>
            <a:ext cx="9144000" cy="4785360"/>
          </a:xfrm>
          <a:prstGeom prst="rect">
            <a:avLst/>
          </a:prstGeom>
        </p:spPr>
      </p:pic>
    </p:spTree>
    <p:extLst>
      <p:ext uri="{BB962C8B-B14F-4D97-AF65-F5344CB8AC3E}">
        <p14:creationId xmlns:p14="http://schemas.microsoft.com/office/powerpoint/2010/main" val="29826648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TM03457452[[fn=Celestial]]</Template>
  <TotalTime>224</TotalTime>
  <Words>2331</Words>
  <Application>Microsoft Office PowerPoint</Application>
  <PresentationFormat>On-screen Show (4:3)</PresentationFormat>
  <Paragraphs>397</Paragraphs>
  <Slides>59</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Calibri Light</vt:lpstr>
      <vt:lpstr>Open Sans Bold</vt:lpstr>
      <vt:lpstr>Trebuchet MS</vt:lpstr>
      <vt:lpstr>Celestial</vt:lpstr>
      <vt:lpstr>ALMOST EVERYTHING YOU NEED  TO WIN DWI TRIALS</vt:lpstr>
      <vt:lpstr>PRESUMPTION + RD =  NOT GUILTY</vt:lpstr>
      <vt:lpstr>PowerPoint Presentation</vt:lpstr>
      <vt:lpstr>PowerPoint Presentation</vt:lpstr>
      <vt:lpstr>PowerPoint Presentation</vt:lpstr>
      <vt:lpstr>JURY SERVICE</vt:lpstr>
      <vt:lpstr>PowerPoint Presentation</vt:lpstr>
      <vt:lpstr>HGN PC LOOP MOTION</vt:lpstr>
      <vt:lpstr>PowerPoint Presentation</vt:lpstr>
      <vt:lpstr>EDUCATE ABOUT SFSTs</vt:lpstr>
      <vt:lpstr>TRE 803(18) Learned Treatise</vt:lpstr>
      <vt:lpstr>I’M NOT HERE TO BUST YOUR CHOPS</vt:lpstr>
      <vt:lpstr>HGN</vt:lpstr>
      <vt:lpstr>HGN</vt:lpstr>
      <vt:lpstr>HGN</vt:lpstr>
      <vt:lpstr>WAT</vt:lpstr>
      <vt:lpstr>WAT</vt:lpstr>
      <vt:lpstr>WAT</vt:lpstr>
      <vt:lpstr>WAT</vt:lpstr>
      <vt:lpstr>I’M NOT HERE TO BUST YOUR CHOPS</vt:lpstr>
      <vt:lpstr>WAT</vt:lpstr>
      <vt:lpstr>OLS</vt:lpstr>
      <vt:lpstr>OLS</vt:lpstr>
      <vt:lpstr>OLS</vt:lpstr>
      <vt:lpstr>OLS</vt:lpstr>
      <vt:lpstr>I’M NOT HERE TO BUST YOUR CHOPS</vt:lpstr>
      <vt:lpstr>OLS</vt:lpstr>
      <vt:lpstr>HGN</vt:lpstr>
      <vt:lpstr>BREATH TEST–  15 Min. Violation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BREATH TEST– 9000</vt:lpstr>
      <vt:lpstr>PowerPoint Presentation</vt:lpstr>
      <vt:lpstr>TRIAL STATISTICS</vt:lpstr>
      <vt:lpstr>PowerPoint Presentation</vt:lpstr>
      <vt:lpstr>PowerPoint Presentation</vt:lpstr>
      <vt:lpstr>PowerPoint Presentation</vt:lpstr>
      <vt:lpstr>TRIAL STATISTICS</vt:lpstr>
      <vt:lpstr>PowerPoint Presentation</vt:lpstr>
      <vt:lpstr>RETROGRADE</vt:lpstr>
      <vt:lpstr>WAS MR. SMITH INTOXICATED AT THE TIME OF DRIVING?</vt:lpstr>
      <vt:lpstr>RETROGRADE EXTRAPOLATION</vt:lpstr>
      <vt:lpstr>WHAT DOES HE LOOK LIKE ON THE VIDEO??   DOES HE LOOK LIKE A 0.227 OR A  0.000?? </vt:lpstr>
      <vt:lpstr>DRUGS and DWI</vt:lpstr>
      <vt:lpstr>DRUGS and DWI</vt:lpstr>
      <vt:lpstr>DRUGS and DWI</vt:lpstr>
      <vt:lpstr>DRUGS and DWI</vt:lpstr>
      <vt:lpstr>DRUGS and DWI</vt:lpstr>
      <vt:lpstr>MIRANDA</vt:lpstr>
      <vt:lpstr>HOSPITAL BLOOD</vt:lpstr>
      <vt:lpstr>WHOLE BLOOD TEST</vt:lpstr>
      <vt:lpstr>CLOSING</vt:lpstr>
      <vt:lpstr>(PUNISHMENT)</vt:lpstr>
      <vt:lpstr>QUESTIONS??? mark@thetexastrialattorney.com cell: (832) 654-3058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DWI TRIAL SILVER BULLETS</dc:title>
  <dc:creator>MarkThiessen</dc:creator>
  <cp:lastModifiedBy>Mark Thiessen</cp:lastModifiedBy>
  <cp:revision>25</cp:revision>
  <dcterms:created xsi:type="dcterms:W3CDTF">2013-07-23T23:03:01Z</dcterms:created>
  <dcterms:modified xsi:type="dcterms:W3CDTF">2023-01-05T01:28:20Z</dcterms:modified>
</cp:coreProperties>
</file>