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6" r:id="rId1"/>
  </p:sldMasterIdLst>
  <p:notesMasterIdLst>
    <p:notesMasterId r:id="rId55"/>
  </p:notesMasterIdLst>
  <p:sldIdLst>
    <p:sldId id="256" r:id="rId2"/>
    <p:sldId id="258" r:id="rId3"/>
    <p:sldId id="410" r:id="rId4"/>
    <p:sldId id="259" r:id="rId5"/>
    <p:sldId id="454" r:id="rId6"/>
    <p:sldId id="264" r:id="rId7"/>
    <p:sldId id="448" r:id="rId8"/>
    <p:sldId id="455" r:id="rId9"/>
    <p:sldId id="456" r:id="rId10"/>
    <p:sldId id="457" r:id="rId11"/>
    <p:sldId id="334" r:id="rId12"/>
    <p:sldId id="344" r:id="rId13"/>
    <p:sldId id="269" r:id="rId14"/>
    <p:sldId id="298" r:id="rId15"/>
    <p:sldId id="306" r:id="rId16"/>
    <p:sldId id="342" r:id="rId17"/>
    <p:sldId id="345" r:id="rId18"/>
    <p:sldId id="346" r:id="rId19"/>
    <p:sldId id="347" r:id="rId20"/>
    <p:sldId id="348" r:id="rId21"/>
    <p:sldId id="357" r:id="rId22"/>
    <p:sldId id="356" r:id="rId23"/>
    <p:sldId id="355" r:id="rId24"/>
    <p:sldId id="354" r:id="rId25"/>
    <p:sldId id="351" r:id="rId26"/>
    <p:sldId id="352" r:id="rId27"/>
    <p:sldId id="353" r:id="rId28"/>
    <p:sldId id="349" r:id="rId29"/>
    <p:sldId id="350" r:id="rId30"/>
    <p:sldId id="333" r:id="rId31"/>
    <p:sldId id="336" r:id="rId32"/>
    <p:sldId id="331" r:id="rId33"/>
    <p:sldId id="463" r:id="rId34"/>
    <p:sldId id="458" r:id="rId35"/>
    <p:sldId id="462" r:id="rId36"/>
    <p:sldId id="461" r:id="rId37"/>
    <p:sldId id="449" r:id="rId38"/>
    <p:sldId id="464" r:id="rId39"/>
    <p:sldId id="392" r:id="rId40"/>
    <p:sldId id="451" r:id="rId41"/>
    <p:sldId id="358" r:id="rId42"/>
    <p:sldId id="359" r:id="rId43"/>
    <p:sldId id="360" r:id="rId44"/>
    <p:sldId id="412" r:id="rId45"/>
    <p:sldId id="323" r:id="rId46"/>
    <p:sldId id="324" r:id="rId47"/>
    <p:sldId id="326" r:id="rId48"/>
    <p:sldId id="453" r:id="rId49"/>
    <p:sldId id="460" r:id="rId50"/>
    <p:sldId id="459" r:id="rId51"/>
    <p:sldId id="452" r:id="rId52"/>
    <p:sldId id="450" r:id="rId53"/>
    <p:sldId id="447" r:id="rId5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54" d="100"/>
          <a:sy n="154" d="100"/>
        </p:scale>
        <p:origin x="2004" y="13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F68B7BC-5870-4EA3-981A-A7178AC82794}" type="datetimeFigureOut">
              <a:rPr lang="en-US" smtClean="0"/>
              <a:t>10/9/2023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C98E170-2434-461E-839B-9A659D296949}" type="slidenum">
              <a:rPr lang="en-US" smtClean="0"/>
              <a:t>‹#›</a:t>
            </a:fld>
            <a:endParaRPr lang="en-US"/>
          </a:p>
        </p:txBody>
      </p:sp>
    </p:spTree>
    <p:extLst>
      <p:ext uri="{BB962C8B-B14F-4D97-AF65-F5344CB8AC3E}">
        <p14:creationId xmlns:p14="http://schemas.microsoft.com/office/powerpoint/2010/main" val="12883750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09.10.2023</a:t>
            </a:fld>
            <a:endParaRPr lang="cs-CZ"/>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Next, is reasonable suspicion. This part of the mountain trek is the part the kids can make it to. You have started to make the hike, but you really haven't made it that far. It's still not too late to turn around... </a:t>
            </a:r>
          </a:p>
          <a:p>
            <a:pPr lvl="0"/>
            <a:endParaRPr lang="en-US"/>
          </a:p>
          <a:p>
            <a:pPr lvl="0"/>
            <a:r>
              <a:rPr lang="en-US"/>
              <a:t>In legal sense, we look at this as what an officer has to stop someone. If you are walking down the street in the middle of Texas summer with a ski mask and a trench coat, that's reasonable suspicion to stop you. However, if it is the Texas winter like we have been experiencing, its a little more justified.</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3</a:t>
            </a:fld>
            <a:endParaRPr lang="cs-CZ"/>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09.10.2023</a:t>
            </a:fld>
            <a:endParaRPr lang="cs-CZ"/>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Next, is reasonable suspicion. This part of the mountain trek is the part the kids can make it to. You have started to make the hike, but you really haven't made it that far. It's still not too late to turn around... </a:t>
            </a:r>
          </a:p>
          <a:p>
            <a:pPr lvl="0"/>
            <a:endParaRPr lang="en-US"/>
          </a:p>
          <a:p>
            <a:pPr lvl="0"/>
            <a:r>
              <a:rPr lang="en-US"/>
              <a:t>In legal sense, we look at this as what an officer has to stop someone. If you are walking down the street in the middle of Texas summer with a ski mask and a trench coat, that's reasonable suspicion to stop you. However, if it is the Texas winter like we have been experiencing, its a little more justified.</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6</a:t>
            </a:fld>
            <a:endParaRPr lang="cs-CZ"/>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Slide Image Placeholder 1"/>
          <p:cNvSpPr>
            <a:spLocks noGrp="1" noRot="1" noChangeAspect="1" noTextEdit="1"/>
          </p:cNvSpPr>
          <p:nvPr>
            <p:ph type="sldImg"/>
          </p:nvPr>
        </p:nvSpPr>
        <p:spPr bwMode="auto">
          <a:noFill/>
          <a:ln>
            <a:solidFill>
              <a:srgbClr val="000000"/>
            </a:solidFill>
            <a:miter lim="800000"/>
            <a:headEnd/>
            <a:tailEnd/>
          </a:ln>
        </p:spPr>
      </p:sp>
      <p:sp>
        <p:nvSpPr>
          <p:cNvPr id="250883"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a:t>HYPO: MY FRIEND AND HIS WIFE JUST GOT MARRIED AND ARE TRYING TO START A FAMILY. THEY HAVE BEEN TRYING FOR AWHILE. HIS WIFE TOOK A PREGNANCY TEST THAT SHE WAS TOLD WAS ERROR PROOF, AND IT SAID THAT SHE WAS PREGNANT. SO SHE WENT TO THE DOCTOR TO BE SURE. THE DOCTOR EXAMINED HER, AND UNFORTUNATELY TOLD HER SHE WASN</a:t>
            </a:r>
            <a:r>
              <a:rPr lang="en-US" altLang="en-US"/>
              <a:t>’</a:t>
            </a:r>
            <a:r>
              <a:rPr lang="en-US"/>
              <a:t>T. HAS ANYONE EVER BEEN MISDIAGNOSED BY A MEDICAL TEST?</a:t>
            </a:r>
          </a:p>
        </p:txBody>
      </p:sp>
      <p:sp>
        <p:nvSpPr>
          <p:cNvPr id="250884" name="Slide Number Placeholder 3"/>
          <p:cNvSpPr>
            <a:spLocks noGrp="1"/>
          </p:cNvSpPr>
          <p:nvPr>
            <p:ph type="sldNum" sz="quarter" idx="5"/>
          </p:nvPr>
        </p:nvSpPr>
        <p:spPr bwMode="auto">
          <a:noFill/>
          <a:ln>
            <a:miter lim="800000"/>
            <a:headEnd/>
            <a:tailEnd/>
          </a:ln>
        </p:spPr>
        <p:txBody>
          <a:bodyPr/>
          <a:lstStyle/>
          <a:p>
            <a:fld id="{54E65B9F-B6B0-4630-80FB-60F9F442B958}" type="slidenum">
              <a:rPr lang="en-US"/>
              <a:pPr/>
              <a:t>30</a:t>
            </a:fld>
            <a:endParaRPr lang="en-US"/>
          </a:p>
        </p:txBody>
      </p:sp>
    </p:spTree>
    <p:extLst>
      <p:ext uri="{BB962C8B-B14F-4D97-AF65-F5344CB8AC3E}">
        <p14:creationId xmlns:p14="http://schemas.microsoft.com/office/powerpoint/2010/main" val="148882305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1" name="Picture 10" descr="Celestia-R1---OverlayTitle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7397750" cy="6858000"/>
          </a:xfrm>
          <a:prstGeom prst="rect">
            <a:avLst/>
          </a:prstGeom>
        </p:spPr>
      </p:pic>
      <p:sp>
        <p:nvSpPr>
          <p:cNvPr id="2" name="Title 1"/>
          <p:cNvSpPr>
            <a:spLocks noGrp="1"/>
          </p:cNvSpPr>
          <p:nvPr>
            <p:ph type="ctrTitle"/>
          </p:nvPr>
        </p:nvSpPr>
        <p:spPr>
          <a:xfrm>
            <a:off x="2743973" y="1964267"/>
            <a:ext cx="5714228" cy="2421464"/>
          </a:xfrm>
        </p:spPr>
        <p:txBody>
          <a:bodyPr anchor="b">
            <a:normAutofit/>
          </a:bodyPr>
          <a:lstStyle>
            <a:lvl1pPr algn="r">
              <a:defRPr sz="4400">
                <a:effectLst/>
              </a:defRPr>
            </a:lvl1pPr>
          </a:lstStyle>
          <a:p>
            <a:r>
              <a:rPr lang="en-US"/>
              <a:t>Click to edit Master title style</a:t>
            </a:r>
            <a:endParaRPr lang="en-US" dirty="0"/>
          </a:p>
        </p:txBody>
      </p:sp>
      <p:sp>
        <p:nvSpPr>
          <p:cNvPr id="3" name="Subtitle 2"/>
          <p:cNvSpPr>
            <a:spLocks noGrp="1"/>
          </p:cNvSpPr>
          <p:nvPr>
            <p:ph type="subTitle" idx="1"/>
          </p:nvPr>
        </p:nvSpPr>
        <p:spPr>
          <a:xfrm>
            <a:off x="2743973" y="4385733"/>
            <a:ext cx="5714228" cy="1405467"/>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6752311" y="5870576"/>
            <a:ext cx="1212173" cy="377825"/>
          </a:xfrm>
        </p:spPr>
        <p:txBody>
          <a:bodyPr/>
          <a:lstStyle/>
          <a:p>
            <a:fld id="{3ECF18D7-5129-415D-9354-BB753300ED3C}" type="datetimeFigureOut">
              <a:rPr lang="en-US" smtClean="0"/>
              <a:pPr/>
              <a:t>10/9/2023</a:t>
            </a:fld>
            <a:endParaRPr lang="en-US"/>
          </a:p>
        </p:txBody>
      </p:sp>
      <p:sp>
        <p:nvSpPr>
          <p:cNvPr id="5" name="Footer Placeholder 4"/>
          <p:cNvSpPr>
            <a:spLocks noGrp="1"/>
          </p:cNvSpPr>
          <p:nvPr>
            <p:ph type="ftr" sz="quarter" idx="11"/>
          </p:nvPr>
        </p:nvSpPr>
        <p:spPr>
          <a:xfrm>
            <a:off x="2743973" y="5870576"/>
            <a:ext cx="3932137" cy="377825"/>
          </a:xfrm>
        </p:spPr>
        <p:txBody>
          <a:bodyPr/>
          <a:lstStyle/>
          <a:p>
            <a:endParaRPr lang="en-US"/>
          </a:p>
        </p:txBody>
      </p:sp>
      <p:sp>
        <p:nvSpPr>
          <p:cNvPr id="6" name="Slide Number Placeholder 5"/>
          <p:cNvSpPr>
            <a:spLocks noGrp="1"/>
          </p:cNvSpPr>
          <p:nvPr>
            <p:ph type="sldNum" sz="quarter" idx="12"/>
          </p:nvPr>
        </p:nvSpPr>
        <p:spPr>
          <a:xfrm>
            <a:off x="8040685" y="5870576"/>
            <a:ext cx="417516" cy="377825"/>
          </a:xfrm>
        </p:spPr>
        <p:txBody>
          <a:bodyPr/>
          <a:lstStyle/>
          <a:p>
            <a:fld id="{F4487089-5DCC-4295-950A-69BE9ED470C7}" type="slidenum">
              <a:rPr lang="en-US" smtClean="0"/>
              <a:pPr/>
              <a:t>‹#›</a:t>
            </a:fld>
            <a:endParaRPr lang="en-US"/>
          </a:p>
        </p:txBody>
      </p:sp>
    </p:spTree>
    <p:extLst>
      <p:ext uri="{BB962C8B-B14F-4D97-AF65-F5344CB8AC3E}">
        <p14:creationId xmlns:p14="http://schemas.microsoft.com/office/powerpoint/2010/main" val="26128663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0" name="Picture 9"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2" name="Title 1"/>
          <p:cNvSpPr>
            <a:spLocks noGrp="1"/>
          </p:cNvSpPr>
          <p:nvPr>
            <p:ph type="title"/>
          </p:nvPr>
        </p:nvSpPr>
        <p:spPr>
          <a:xfrm>
            <a:off x="457201" y="4732865"/>
            <a:ext cx="7772400" cy="566738"/>
          </a:xfrm>
        </p:spPr>
        <p:txBody>
          <a:bodyPr anchor="b">
            <a:normAutofit/>
          </a:bodyPr>
          <a:lstStyle>
            <a:lvl1pPr algn="l">
              <a:defRPr sz="20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914401" y="932112"/>
            <a:ext cx="6858000"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vert="horz" lIns="91440" tIns="45720" rIns="91440" bIns="45720" rtlCol="0" anchor="t">
            <a:normAutofit/>
          </a:bodyPr>
          <a:lstStyle>
            <a:lvl1pPr>
              <a:defRPr lang="en-US" sz="1600"/>
            </a:lvl1pPr>
          </a:lstStyle>
          <a:p>
            <a:pPr marL="0" lvl="0" indent="0" algn="ctr">
              <a:buNone/>
            </a:pPr>
            <a:r>
              <a:rPr lang="en-US"/>
              <a:t>Click icon to add picture</a:t>
            </a:r>
            <a:endParaRPr lang="en-US" dirty="0"/>
          </a:p>
        </p:txBody>
      </p:sp>
      <p:sp>
        <p:nvSpPr>
          <p:cNvPr id="4" name="Text Placeholder 3"/>
          <p:cNvSpPr>
            <a:spLocks noGrp="1"/>
          </p:cNvSpPr>
          <p:nvPr>
            <p:ph type="body" sz="half" idx="2"/>
          </p:nvPr>
        </p:nvSpPr>
        <p:spPr>
          <a:xfrm>
            <a:off x="457201" y="5299603"/>
            <a:ext cx="7772400" cy="49371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ECF18D7-5129-415D-9354-BB753300ED3C}" type="datetimeFigureOut">
              <a:rPr lang="en-US" smtClean="0"/>
              <a:pPr/>
              <a:t>10/9/2023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4487089-5DCC-4295-950A-69BE9ED470C7}" type="slidenum">
              <a:rPr lang="en-US" smtClean="0"/>
              <a:pPr/>
              <a:t>‹#›</a:t>
            </a:fld>
            <a:endParaRPr lang="en-US"/>
          </a:p>
        </p:txBody>
      </p:sp>
    </p:spTree>
    <p:extLst>
      <p:ext uri="{BB962C8B-B14F-4D97-AF65-F5344CB8AC3E}">
        <p14:creationId xmlns:p14="http://schemas.microsoft.com/office/powerpoint/2010/main" val="16327562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7" name="Picture 6"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2" name="Title 1"/>
          <p:cNvSpPr>
            <a:spLocks noGrp="1"/>
          </p:cNvSpPr>
          <p:nvPr>
            <p:ph type="title"/>
          </p:nvPr>
        </p:nvSpPr>
        <p:spPr>
          <a:xfrm>
            <a:off x="457203" y="609602"/>
            <a:ext cx="7772399" cy="3124199"/>
          </a:xfrm>
        </p:spPr>
        <p:txBody>
          <a:bodyPr anchor="ctr">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457202" y="4343400"/>
            <a:ext cx="7772399"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ECF18D7-5129-415D-9354-BB753300ED3C}" type="datetimeFigureOut">
              <a:rPr lang="en-US" smtClean="0"/>
              <a:pPr/>
              <a:t>10/9/2023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487089-5DCC-4295-950A-69BE9ED470C7}" type="slidenum">
              <a:rPr lang="en-US" smtClean="0"/>
              <a:pPr/>
              <a:t>‹#›</a:t>
            </a:fld>
            <a:endParaRPr lang="en-US"/>
          </a:p>
        </p:txBody>
      </p:sp>
    </p:spTree>
    <p:extLst>
      <p:ext uri="{BB962C8B-B14F-4D97-AF65-F5344CB8AC3E}">
        <p14:creationId xmlns:p14="http://schemas.microsoft.com/office/powerpoint/2010/main" val="28385277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7" name="Picture 16"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14" name="TextBox 13"/>
          <p:cNvSpPr txBox="1"/>
          <p:nvPr/>
        </p:nvSpPr>
        <p:spPr>
          <a:xfrm>
            <a:off x="421796" y="718114"/>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7735800" y="2751671"/>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879115" y="609602"/>
            <a:ext cx="7091297" cy="2743199"/>
          </a:xfrm>
        </p:spPr>
        <p:txBody>
          <a:bodyPr anchor="ctr">
            <a:normAutofit/>
          </a:bodyPr>
          <a:lstStyle>
            <a:lvl1pPr algn="l">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988671" y="3352800"/>
            <a:ext cx="6876133" cy="381000"/>
          </a:xfrm>
        </p:spPr>
        <p:txBody>
          <a:bodyPr anchor="ct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462266" y="4343400"/>
            <a:ext cx="7772400"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ECF18D7-5129-415D-9354-BB753300ED3C}" type="datetimeFigureOut">
              <a:rPr lang="en-US" smtClean="0"/>
              <a:pPr/>
              <a:t>10/9/2023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487089-5DCC-4295-950A-69BE9ED470C7}" type="slidenum">
              <a:rPr lang="en-US" smtClean="0"/>
              <a:pPr/>
              <a:t>‹#›</a:t>
            </a:fld>
            <a:endParaRPr lang="en-US"/>
          </a:p>
        </p:txBody>
      </p:sp>
    </p:spTree>
    <p:extLst>
      <p:ext uri="{BB962C8B-B14F-4D97-AF65-F5344CB8AC3E}">
        <p14:creationId xmlns:p14="http://schemas.microsoft.com/office/powerpoint/2010/main" val="1538394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7" name="Picture 6"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2" name="Title 1"/>
          <p:cNvSpPr>
            <a:spLocks noGrp="1"/>
          </p:cNvSpPr>
          <p:nvPr>
            <p:ph type="title"/>
          </p:nvPr>
        </p:nvSpPr>
        <p:spPr>
          <a:xfrm>
            <a:off x="457201" y="3291648"/>
            <a:ext cx="7772401" cy="1468800"/>
          </a:xfrm>
        </p:spPr>
        <p:txBody>
          <a:bodyPr anchor="b">
            <a:normAutofit/>
          </a:bodyPr>
          <a:lstStyle>
            <a:lvl1pPr algn="l">
              <a:defRPr sz="2800" b="0" cap="none"/>
            </a:lvl1pPr>
          </a:lstStyle>
          <a:p>
            <a:r>
              <a:rPr lang="en-US"/>
              <a:t>Click to edit Master title style</a:t>
            </a:r>
            <a:endParaRPr lang="en-US" dirty="0"/>
          </a:p>
        </p:txBody>
      </p:sp>
      <p:sp>
        <p:nvSpPr>
          <p:cNvPr id="3" name="Text Placeholder 2"/>
          <p:cNvSpPr>
            <a:spLocks noGrp="1"/>
          </p:cNvSpPr>
          <p:nvPr>
            <p:ph type="body" idx="1"/>
          </p:nvPr>
        </p:nvSpPr>
        <p:spPr>
          <a:xfrm>
            <a:off x="457200" y="4760448"/>
            <a:ext cx="7772402" cy="8604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ECF18D7-5129-415D-9354-BB753300ED3C}" type="datetimeFigureOut">
              <a:rPr lang="en-US" smtClean="0"/>
              <a:pPr/>
              <a:t>10/9/2023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487089-5DCC-4295-950A-69BE9ED470C7}" type="slidenum">
              <a:rPr lang="en-US" smtClean="0"/>
              <a:pPr/>
              <a:t>‹#›</a:t>
            </a:fld>
            <a:endParaRPr lang="en-US"/>
          </a:p>
        </p:txBody>
      </p:sp>
    </p:spTree>
    <p:extLst>
      <p:ext uri="{BB962C8B-B14F-4D97-AF65-F5344CB8AC3E}">
        <p14:creationId xmlns:p14="http://schemas.microsoft.com/office/powerpoint/2010/main" val="7310484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pic>
        <p:nvPicPr>
          <p:cNvPr id="13" name="Picture 12"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11" name="TextBox 10"/>
          <p:cNvSpPr txBox="1"/>
          <p:nvPr/>
        </p:nvSpPr>
        <p:spPr>
          <a:xfrm>
            <a:off x="421796" y="718114"/>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6" name="TextBox 15"/>
          <p:cNvSpPr txBox="1"/>
          <p:nvPr/>
        </p:nvSpPr>
        <p:spPr>
          <a:xfrm>
            <a:off x="7735800" y="2751671"/>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879115" y="609602"/>
            <a:ext cx="7091297" cy="2743199"/>
          </a:xfrm>
        </p:spPr>
        <p:txBody>
          <a:bodyPr anchor="ctr">
            <a:normAutofit/>
          </a:bodyPr>
          <a:lstStyle>
            <a:lvl1pPr algn="l">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457200" y="3886200"/>
            <a:ext cx="7772401" cy="889000"/>
          </a:xfrm>
        </p:spPr>
        <p:txBody>
          <a:bodyPr vert="horz" lIns="91440" tIns="45720" rIns="91440" bIns="45720" rtlCol="0" anchor="b">
            <a:normAutofit/>
          </a:bodyPr>
          <a:lstStyle>
            <a:lvl1pPr>
              <a:buNone/>
              <a:defRPr lang="en-US" sz="20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457200" y="4775200"/>
            <a:ext cx="7772401" cy="1016000"/>
          </a:xfrm>
        </p:spPr>
        <p:txBody>
          <a:bodyPr anchor="t">
            <a:normAutofit/>
          </a:bodyPr>
          <a:lstStyle>
            <a:lvl1pPr marL="0" indent="0" algn="l">
              <a:buNone/>
              <a:defRPr sz="1600">
                <a:solidFill>
                  <a:schemeClr val="tx1"/>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ECF18D7-5129-415D-9354-BB753300ED3C}" type="datetimeFigureOut">
              <a:rPr lang="en-US" smtClean="0"/>
              <a:pPr/>
              <a:t>10/9/2023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487089-5DCC-4295-950A-69BE9ED470C7}" type="slidenum">
              <a:rPr lang="en-US" smtClean="0"/>
              <a:pPr/>
              <a:t>‹#›</a:t>
            </a:fld>
            <a:endParaRPr lang="en-US"/>
          </a:p>
        </p:txBody>
      </p:sp>
    </p:spTree>
    <p:extLst>
      <p:ext uri="{BB962C8B-B14F-4D97-AF65-F5344CB8AC3E}">
        <p14:creationId xmlns:p14="http://schemas.microsoft.com/office/powerpoint/2010/main" val="19640766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pic>
        <p:nvPicPr>
          <p:cNvPr id="8" name="Picture 7"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2" name="Title 1"/>
          <p:cNvSpPr>
            <a:spLocks noGrp="1"/>
          </p:cNvSpPr>
          <p:nvPr>
            <p:ph type="title"/>
          </p:nvPr>
        </p:nvSpPr>
        <p:spPr>
          <a:xfrm>
            <a:off x="464440" y="609602"/>
            <a:ext cx="7772401" cy="2743199"/>
          </a:xfrm>
        </p:spPr>
        <p:txBody>
          <a:bodyPr vert="horz" lIns="91440" tIns="45720" rIns="91440" bIns="45720" rtlCol="0" anchor="ctr">
            <a:normAutofit/>
          </a:bodyPr>
          <a:lstStyle>
            <a:lvl1pPr>
              <a:defRPr lang="en-US" sz="2800"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464440" y="3505200"/>
            <a:ext cx="7772401" cy="838200"/>
          </a:xfrm>
        </p:spPr>
        <p:txBody>
          <a:bodyPr vert="horz" lIns="91440" tIns="45720" rIns="91440" bIns="45720" rtlCol="0" anchor="b">
            <a:normAutofit/>
          </a:bodyPr>
          <a:lstStyle>
            <a:lvl1pPr>
              <a:buNone/>
              <a:defRPr lang="en-US" sz="20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464439" y="4343400"/>
            <a:ext cx="7772401" cy="1447800"/>
          </a:xfrm>
        </p:spPr>
        <p:txBody>
          <a:bodyPr anchor="t">
            <a:normAutofit/>
          </a:bodyPr>
          <a:lstStyle>
            <a:lvl1pPr marL="0" indent="0" algn="l">
              <a:buNone/>
              <a:defRPr sz="1600">
                <a:solidFill>
                  <a:schemeClr val="tx1"/>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ECF18D7-5129-415D-9354-BB753300ED3C}" type="datetimeFigureOut">
              <a:rPr lang="en-US" smtClean="0"/>
              <a:pPr/>
              <a:t>10/9/2023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487089-5DCC-4295-950A-69BE9ED470C7}" type="slidenum">
              <a:rPr lang="en-US" smtClean="0"/>
              <a:pPr/>
              <a:t>‹#›</a:t>
            </a:fld>
            <a:endParaRPr lang="en-US"/>
          </a:p>
        </p:txBody>
      </p:sp>
    </p:spTree>
    <p:extLst>
      <p:ext uri="{BB962C8B-B14F-4D97-AF65-F5344CB8AC3E}">
        <p14:creationId xmlns:p14="http://schemas.microsoft.com/office/powerpoint/2010/main" val="7016080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8" name="Title 1"/>
          <p:cNvSpPr>
            <a:spLocks noGrp="1"/>
          </p:cNvSpPr>
          <p:nvPr>
            <p:ph type="title"/>
          </p:nvPr>
        </p:nvSpPr>
        <p:spPr>
          <a:xfrm>
            <a:off x="457200" y="609601"/>
            <a:ext cx="7772400" cy="1456267"/>
          </a:xfrm>
        </p:spPr>
        <p:txBody>
          <a:bodyPr>
            <a:normAutofit/>
          </a:bodyPr>
          <a:lstStyle>
            <a:lvl1pPr>
              <a:defRPr sz="2800"/>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ECF18D7-5129-415D-9354-BB753300ED3C}" type="datetimeFigureOut">
              <a:rPr lang="en-US" smtClean="0"/>
              <a:pPr/>
              <a:t>10/9/2023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487089-5DCC-4295-950A-69BE9ED470C7}" type="slidenum">
              <a:rPr lang="en-US" smtClean="0"/>
              <a:pPr/>
              <a:t>‹#›</a:t>
            </a:fld>
            <a:endParaRPr lang="en-US"/>
          </a:p>
        </p:txBody>
      </p:sp>
    </p:spTree>
    <p:extLst>
      <p:ext uri="{BB962C8B-B14F-4D97-AF65-F5344CB8AC3E}">
        <p14:creationId xmlns:p14="http://schemas.microsoft.com/office/powerpoint/2010/main" val="2786090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2" name="Vertical Title 1"/>
          <p:cNvSpPr>
            <a:spLocks noGrp="1"/>
          </p:cNvSpPr>
          <p:nvPr>
            <p:ph type="title" orient="vert"/>
          </p:nvPr>
        </p:nvSpPr>
        <p:spPr>
          <a:xfrm>
            <a:off x="6552978" y="609600"/>
            <a:ext cx="1676621" cy="5181601"/>
          </a:xfrm>
        </p:spPr>
        <p:txBody>
          <a:bodyPr vert="eaVert">
            <a:normAutofit/>
          </a:bodyPr>
          <a:lstStyle>
            <a:lvl1pPr>
              <a:defRPr sz="2800"/>
            </a:lvl1pPr>
          </a:lstStyle>
          <a:p>
            <a:r>
              <a:rPr lang="en-US"/>
              <a:t>Click to edit Master title style</a:t>
            </a:r>
            <a:endParaRPr lang="en-US" dirty="0"/>
          </a:p>
        </p:txBody>
      </p:sp>
      <p:sp>
        <p:nvSpPr>
          <p:cNvPr id="3" name="Vertical Text Placeholder 2"/>
          <p:cNvSpPr>
            <a:spLocks noGrp="1"/>
          </p:cNvSpPr>
          <p:nvPr>
            <p:ph type="body" orient="vert" idx="1"/>
          </p:nvPr>
        </p:nvSpPr>
        <p:spPr>
          <a:xfrm>
            <a:off x="457200" y="609600"/>
            <a:ext cx="5990184" cy="5181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ECF18D7-5129-415D-9354-BB753300ED3C}" type="datetimeFigureOut">
              <a:rPr lang="en-US" smtClean="0"/>
              <a:pPr/>
              <a:t>10/9/2023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487089-5DCC-4295-950A-69BE9ED470C7}" type="slidenum">
              <a:rPr lang="en-US" smtClean="0"/>
              <a:pPr/>
              <a:t>‹#›</a:t>
            </a:fld>
            <a:endParaRPr lang="en-US"/>
          </a:p>
        </p:txBody>
      </p:sp>
    </p:spTree>
    <p:extLst>
      <p:ext uri="{BB962C8B-B14F-4D97-AF65-F5344CB8AC3E}">
        <p14:creationId xmlns:p14="http://schemas.microsoft.com/office/powerpoint/2010/main" val="1023887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 name="Picture 7"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2" name="Title 1"/>
          <p:cNvSpPr>
            <a:spLocks noGrp="1"/>
          </p:cNvSpPr>
          <p:nvPr>
            <p:ph type="title"/>
          </p:nvPr>
        </p:nvSpPr>
        <p:spPr/>
        <p:txBody>
          <a:bodyPr>
            <a:normAutofit/>
          </a:bodyPr>
          <a:lstStyle>
            <a:lvl1pPr>
              <a:defRPr sz="2800"/>
            </a:lvl1p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ECF18D7-5129-415D-9354-BB753300ED3C}" type="datetimeFigureOut">
              <a:rPr lang="en-US" smtClean="0"/>
              <a:pPr/>
              <a:t>10/9/2023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487089-5DCC-4295-950A-69BE9ED470C7}" type="slidenum">
              <a:rPr lang="en-US" smtClean="0"/>
              <a:pPr/>
              <a:t>‹#›</a:t>
            </a:fld>
            <a:endParaRPr lang="en-US"/>
          </a:p>
        </p:txBody>
      </p:sp>
    </p:spTree>
    <p:extLst>
      <p:ext uri="{BB962C8B-B14F-4D97-AF65-F5344CB8AC3E}">
        <p14:creationId xmlns:p14="http://schemas.microsoft.com/office/powerpoint/2010/main" val="34814848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8" name="Picture 7"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2" name="Title 1"/>
          <p:cNvSpPr>
            <a:spLocks noGrp="1"/>
          </p:cNvSpPr>
          <p:nvPr>
            <p:ph type="title"/>
          </p:nvPr>
        </p:nvSpPr>
        <p:spPr>
          <a:xfrm>
            <a:off x="457202" y="3308581"/>
            <a:ext cx="7772400" cy="1468800"/>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457201" y="4777381"/>
            <a:ext cx="7772400" cy="860400"/>
          </a:xfrm>
        </p:spPr>
        <p:txBody>
          <a:bodyPr anchor="t">
            <a:normAutofit/>
          </a:bodyPr>
          <a:lstStyle>
            <a:lvl1pPr marL="0" indent="0" algn="l">
              <a:buNone/>
              <a:defRPr sz="1800" cap="all">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ECF18D7-5129-415D-9354-BB753300ED3C}" type="datetimeFigureOut">
              <a:rPr lang="en-US" smtClean="0"/>
              <a:pPr/>
              <a:t>10/9/2023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487089-5DCC-4295-950A-69BE9ED470C7}" type="slidenum">
              <a:rPr lang="en-US" smtClean="0"/>
              <a:pPr/>
              <a:t>‹#›</a:t>
            </a:fld>
            <a:endParaRPr lang="en-US"/>
          </a:p>
        </p:txBody>
      </p:sp>
    </p:spTree>
    <p:extLst>
      <p:ext uri="{BB962C8B-B14F-4D97-AF65-F5344CB8AC3E}">
        <p14:creationId xmlns:p14="http://schemas.microsoft.com/office/powerpoint/2010/main" val="19977251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457201" y="2142068"/>
            <a:ext cx="3813048" cy="364913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416553" y="2142068"/>
            <a:ext cx="3813048" cy="364913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ECF18D7-5129-415D-9354-BB753300ED3C}" type="datetimeFigureOut">
              <a:rPr lang="en-US" smtClean="0"/>
              <a:pPr/>
              <a:t>10/9/2023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4487089-5DCC-4295-950A-69BE9ED470C7}" type="slidenum">
              <a:rPr lang="en-US" smtClean="0"/>
              <a:pPr/>
              <a:t>‹#›</a:t>
            </a:fld>
            <a:endParaRPr lang="en-US"/>
          </a:p>
        </p:txBody>
      </p:sp>
    </p:spTree>
    <p:extLst>
      <p:ext uri="{BB962C8B-B14F-4D97-AF65-F5344CB8AC3E}">
        <p14:creationId xmlns:p14="http://schemas.microsoft.com/office/powerpoint/2010/main" val="23033958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3" name="Picture 12"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2" name="Title 1"/>
          <p:cNvSpPr>
            <a:spLocks noGrp="1"/>
          </p:cNvSpPr>
          <p:nvPr>
            <p:ph type="title"/>
          </p:nvPr>
        </p:nvSpPr>
        <p:spPr/>
        <p:txBody>
          <a:bodyPr>
            <a:normAutofit/>
          </a:bodyPr>
          <a:lstStyle>
            <a:lvl1pPr>
              <a:defRPr sz="3200"/>
            </a:lvl1pPr>
          </a:lstStyle>
          <a:p>
            <a:r>
              <a:rPr lang="en-US"/>
              <a:t>Click to edit Master title style</a:t>
            </a:r>
            <a:endParaRPr lang="en-US" dirty="0"/>
          </a:p>
        </p:txBody>
      </p:sp>
      <p:sp>
        <p:nvSpPr>
          <p:cNvPr id="3" name="Text Placeholder 2"/>
          <p:cNvSpPr>
            <a:spLocks noGrp="1"/>
          </p:cNvSpPr>
          <p:nvPr>
            <p:ph type="body" idx="1"/>
          </p:nvPr>
        </p:nvSpPr>
        <p:spPr>
          <a:xfrm>
            <a:off x="743480" y="2218267"/>
            <a:ext cx="354060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870201"/>
            <a:ext cx="3813048" cy="292099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11120" y="2218267"/>
            <a:ext cx="3518480"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416552" y="2870201"/>
            <a:ext cx="3813048" cy="292099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ECF18D7-5129-415D-9354-BB753300ED3C}" type="datetimeFigureOut">
              <a:rPr lang="en-US" smtClean="0"/>
              <a:pPr/>
              <a:t>10/9/2023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4487089-5DCC-4295-950A-69BE9ED470C7}" type="slidenum">
              <a:rPr lang="en-US" smtClean="0"/>
              <a:pPr/>
              <a:t>‹#›</a:t>
            </a:fld>
            <a:endParaRPr lang="en-US"/>
          </a:p>
        </p:txBody>
      </p:sp>
    </p:spTree>
    <p:extLst>
      <p:ext uri="{BB962C8B-B14F-4D97-AF65-F5344CB8AC3E}">
        <p14:creationId xmlns:p14="http://schemas.microsoft.com/office/powerpoint/2010/main" val="34681795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2" name="Title 1"/>
          <p:cNvSpPr>
            <a:spLocks noGrp="1"/>
          </p:cNvSpPr>
          <p:nvPr>
            <p:ph type="title"/>
          </p:nvPr>
        </p:nvSpPr>
        <p:spPr>
          <a:xfrm>
            <a:off x="457201" y="609601"/>
            <a:ext cx="7772400" cy="1456267"/>
          </a:xfrm>
        </p:spPr>
        <p:txBody>
          <a:bodyPr>
            <a:normAutofit/>
          </a:bodyPr>
          <a:lstStyle>
            <a:lvl1pPr>
              <a:defRPr sz="3200"/>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ECF18D7-5129-415D-9354-BB753300ED3C}" type="datetimeFigureOut">
              <a:rPr lang="en-US" smtClean="0"/>
              <a:pPr/>
              <a:t>10/9/2023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4487089-5DCC-4295-950A-69BE9ED470C7}" type="slidenum">
              <a:rPr lang="en-US" smtClean="0"/>
              <a:pPr/>
              <a:t>‹#›</a:t>
            </a:fld>
            <a:endParaRPr lang="en-US"/>
          </a:p>
        </p:txBody>
      </p:sp>
    </p:spTree>
    <p:extLst>
      <p:ext uri="{BB962C8B-B14F-4D97-AF65-F5344CB8AC3E}">
        <p14:creationId xmlns:p14="http://schemas.microsoft.com/office/powerpoint/2010/main" val="38925387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2" name="Date Placeholder 1"/>
          <p:cNvSpPr>
            <a:spLocks noGrp="1"/>
          </p:cNvSpPr>
          <p:nvPr>
            <p:ph type="dt" sz="half" idx="10"/>
          </p:nvPr>
        </p:nvSpPr>
        <p:spPr/>
        <p:txBody>
          <a:bodyPr/>
          <a:lstStyle/>
          <a:p>
            <a:fld id="{3ECF18D7-5129-415D-9354-BB753300ED3C}" type="datetimeFigureOut">
              <a:rPr lang="en-US" smtClean="0"/>
              <a:pPr/>
              <a:t>10/9/2023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4487089-5DCC-4295-950A-69BE9ED470C7}" type="slidenum">
              <a:rPr lang="en-US" smtClean="0"/>
              <a:pPr/>
              <a:t>‹#›</a:t>
            </a:fld>
            <a:endParaRPr lang="en-US"/>
          </a:p>
        </p:txBody>
      </p:sp>
    </p:spTree>
    <p:extLst>
      <p:ext uri="{BB962C8B-B14F-4D97-AF65-F5344CB8AC3E}">
        <p14:creationId xmlns:p14="http://schemas.microsoft.com/office/powerpoint/2010/main" val="33691433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2" name="Picture 11"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2" name="Title 1"/>
          <p:cNvSpPr>
            <a:spLocks noGrp="1"/>
          </p:cNvSpPr>
          <p:nvPr>
            <p:ph type="title"/>
          </p:nvPr>
        </p:nvSpPr>
        <p:spPr>
          <a:xfrm>
            <a:off x="461718" y="1557868"/>
            <a:ext cx="2862910" cy="1439332"/>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3606144" y="609601"/>
            <a:ext cx="4627975" cy="51816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61718" y="2997200"/>
            <a:ext cx="2862910" cy="184573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ECF18D7-5129-415D-9354-BB753300ED3C}" type="datetimeFigureOut">
              <a:rPr lang="en-US" smtClean="0"/>
              <a:pPr/>
              <a:t>10/9/2023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4487089-5DCC-4295-950A-69BE9ED470C7}" type="slidenum">
              <a:rPr lang="en-US" smtClean="0"/>
              <a:pPr/>
              <a:t>‹#›</a:t>
            </a:fld>
            <a:endParaRPr lang="en-US"/>
          </a:p>
        </p:txBody>
      </p:sp>
    </p:spTree>
    <p:extLst>
      <p:ext uri="{BB962C8B-B14F-4D97-AF65-F5344CB8AC3E}">
        <p14:creationId xmlns:p14="http://schemas.microsoft.com/office/powerpoint/2010/main" val="14599620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1" name="Picture 10"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2" name="Title 1"/>
          <p:cNvSpPr>
            <a:spLocks noGrp="1"/>
          </p:cNvSpPr>
          <p:nvPr>
            <p:ph type="title"/>
          </p:nvPr>
        </p:nvSpPr>
        <p:spPr>
          <a:xfrm>
            <a:off x="462128" y="1735672"/>
            <a:ext cx="4097204" cy="1371600"/>
          </a:xfrm>
        </p:spPr>
        <p:txBody>
          <a:bodyPr anchor="b">
            <a:normAutofit/>
          </a:bodyPr>
          <a:lstStyle>
            <a:lvl1pPr algn="l">
              <a:defRPr sz="24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5029200" y="914400"/>
            <a:ext cx="3200400"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vert="horz" lIns="91440" tIns="45720" rIns="91440" bIns="45720" rtlCol="0" anchor="t">
            <a:normAutofit/>
          </a:bodyPr>
          <a:lstStyle>
            <a:lvl1pPr>
              <a:defRPr lang="en-US" sz="1600" dirty="0"/>
            </a:lvl1pPr>
          </a:lstStyle>
          <a:p>
            <a:pPr marL="0" lvl="0" indent="0" algn="ctr">
              <a:buNone/>
            </a:pPr>
            <a:r>
              <a:rPr lang="en-US"/>
              <a:t>Click icon to add picture</a:t>
            </a:r>
            <a:endParaRPr lang="en-US" dirty="0"/>
          </a:p>
        </p:txBody>
      </p:sp>
      <p:sp>
        <p:nvSpPr>
          <p:cNvPr id="4" name="Text Placeholder 3"/>
          <p:cNvSpPr>
            <a:spLocks noGrp="1"/>
          </p:cNvSpPr>
          <p:nvPr>
            <p:ph type="body" sz="half" idx="2"/>
          </p:nvPr>
        </p:nvSpPr>
        <p:spPr>
          <a:xfrm>
            <a:off x="462128" y="3107272"/>
            <a:ext cx="4097204" cy="1828800"/>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ECF18D7-5129-415D-9354-BB753300ED3C}" type="datetimeFigureOut">
              <a:rPr lang="en-US" smtClean="0"/>
              <a:pPr/>
              <a:t>10/9/2023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4487089-5DCC-4295-950A-69BE9ED470C7}" type="slidenum">
              <a:rPr lang="en-US" smtClean="0"/>
              <a:pPr/>
              <a:t>‹#›</a:t>
            </a:fld>
            <a:endParaRPr lang="en-US"/>
          </a:p>
        </p:txBody>
      </p:sp>
    </p:spTree>
    <p:extLst>
      <p:ext uri="{BB962C8B-B14F-4D97-AF65-F5344CB8AC3E}">
        <p14:creationId xmlns:p14="http://schemas.microsoft.com/office/powerpoint/2010/main" val="34719095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609601"/>
            <a:ext cx="7772400" cy="14562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2142068"/>
            <a:ext cx="7772400" cy="3649133"/>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523712" y="5870576"/>
            <a:ext cx="1212173"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3ECF18D7-5129-415D-9354-BB753300ED3C}" type="datetimeFigureOut">
              <a:rPr lang="en-US" smtClean="0"/>
              <a:pPr/>
              <a:t>10/9/2023</a:t>
            </a:fld>
            <a:endParaRPr lang="en-US"/>
          </a:p>
        </p:txBody>
      </p:sp>
      <p:sp>
        <p:nvSpPr>
          <p:cNvPr id="5" name="Footer Placeholder 4"/>
          <p:cNvSpPr>
            <a:spLocks noGrp="1"/>
          </p:cNvSpPr>
          <p:nvPr>
            <p:ph type="ftr" sz="quarter" idx="3"/>
          </p:nvPr>
        </p:nvSpPr>
        <p:spPr>
          <a:xfrm>
            <a:off x="457200" y="5870576"/>
            <a:ext cx="5990311"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7812085" y="5870576"/>
            <a:ext cx="417516"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F4487089-5DCC-4295-950A-69BE9ED470C7}" type="slidenum">
              <a:rPr lang="en-US" smtClean="0"/>
              <a:pPr/>
              <a:t>‹#›</a:t>
            </a:fld>
            <a:endParaRPr lang="en-US"/>
          </a:p>
        </p:txBody>
      </p:sp>
    </p:spTree>
    <p:extLst>
      <p:ext uri="{BB962C8B-B14F-4D97-AF65-F5344CB8AC3E}">
        <p14:creationId xmlns:p14="http://schemas.microsoft.com/office/powerpoint/2010/main" val="2936270610"/>
      </p:ext>
    </p:extLst>
  </p:cSld>
  <p:clrMap bg1="dk1" tx1="lt1" bg2="dk2" tx2="lt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 id="2147483798" r:id="rId12"/>
    <p:sldLayoutId id="2147483799" r:id="rId13"/>
    <p:sldLayoutId id="2147483800" r:id="rId14"/>
    <p:sldLayoutId id="2147483801" r:id="rId15"/>
    <p:sldLayoutId id="2147483802" r:id="rId16"/>
    <p:sldLayoutId id="2147483803" r:id="rId17"/>
  </p:sldLayoutIdLst>
  <p:txStyles>
    <p:titleStyle>
      <a:lvl1pPr algn="l" defTabSz="457200" rtl="0" eaLnBrk="1" latinLnBrk="0" hangingPunct="1">
        <a:spcBef>
          <a:spcPct val="0"/>
        </a:spcBef>
        <a:buNone/>
        <a:defRPr sz="32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xml"/><Relationship Id="rId4" Type="http://schemas.openxmlformats.org/officeDocument/2006/relationships/hyperlink" Target="mailto:mark@thetexastrialattorney.com"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sv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hyperlink" Target="mailto:mark@thetexastrialattorney.com"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7.jpe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svg"/><Relationship Id="rId10" Type="http://schemas.openxmlformats.org/officeDocument/2006/relationships/image" Target="../media/image15.png"/><Relationship Id="rId4" Type="http://schemas.openxmlformats.org/officeDocument/2006/relationships/image" Target="../media/image8.png"/><Relationship Id="rId9" Type="http://schemas.openxmlformats.org/officeDocument/2006/relationships/image" Target="../media/image14.svg"/></Relationships>
</file>

<file path=ppt/slides/_rels/slide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pic>
        <p:nvPicPr>
          <p:cNvPr id="14" name="Picture 4">
            <a:extLst>
              <a:ext uri="{FF2B5EF4-FFF2-40B4-BE49-F238E27FC236}">
                <a16:creationId xmlns:a16="http://schemas.microsoft.com/office/drawing/2014/main" id="{7C2CAA69-4C1A-87A8-DBCF-B792ACD14A25}"/>
              </a:ext>
            </a:extLst>
          </p:cNvPr>
          <p:cNvPicPr>
            <a:picLocks noChangeAspect="1"/>
          </p:cNvPicPr>
          <p:nvPr/>
        </p:nvPicPr>
        <p:blipFill rotWithShape="1">
          <a:blip r:embed="rId3">
            <a:alphaModFix amt="20000"/>
          </a:blip>
          <a:srcRect l="2320" r="30680" b="-1"/>
          <a:stretch/>
        </p:blipFill>
        <p:spPr>
          <a:xfrm>
            <a:off x="-76200" y="0"/>
            <a:ext cx="9143980" cy="6857990"/>
          </a:xfrm>
          <a:prstGeom prst="rect">
            <a:avLst/>
          </a:prstGeom>
        </p:spPr>
      </p:pic>
      <p:sp>
        <p:nvSpPr>
          <p:cNvPr id="2" name="Title 1"/>
          <p:cNvSpPr>
            <a:spLocks noGrp="1"/>
          </p:cNvSpPr>
          <p:nvPr>
            <p:ph type="ctrTitle"/>
          </p:nvPr>
        </p:nvSpPr>
        <p:spPr>
          <a:xfrm>
            <a:off x="0" y="1219200"/>
            <a:ext cx="9143980" cy="1507064"/>
          </a:xfrm>
        </p:spPr>
        <p:txBody>
          <a:bodyPr>
            <a:noAutofit/>
          </a:bodyPr>
          <a:lstStyle/>
          <a:p>
            <a:r>
              <a:rPr lang="en-US" sz="4600" b="1" dirty="0">
                <a:latin typeface="Trebuchet MS" pitchFamily="34" charset="0"/>
                <a:cs typeface="Arial" pitchFamily="34" charset="0"/>
              </a:rPr>
              <a:t>SCIENCE IN BITE SIZED CHUNKS;</a:t>
            </a:r>
            <a:br>
              <a:rPr lang="en-US" sz="4600" b="1" dirty="0">
                <a:latin typeface="Trebuchet MS" pitchFamily="34" charset="0"/>
                <a:cs typeface="Arial" pitchFamily="34" charset="0"/>
              </a:rPr>
            </a:br>
            <a:r>
              <a:rPr lang="en-US" sz="3200" b="1" dirty="0">
                <a:latin typeface="Trebuchet MS" pitchFamily="34" charset="0"/>
                <a:cs typeface="Arial" pitchFamily="34" charset="0"/>
              </a:rPr>
              <a:t>Images, Analogies and stories</a:t>
            </a:r>
          </a:p>
        </p:txBody>
      </p:sp>
      <p:sp>
        <p:nvSpPr>
          <p:cNvPr id="3" name="Subtitle 2"/>
          <p:cNvSpPr>
            <a:spLocks noGrp="1"/>
          </p:cNvSpPr>
          <p:nvPr>
            <p:ph type="subTitle" idx="1"/>
          </p:nvPr>
        </p:nvSpPr>
        <p:spPr>
          <a:xfrm>
            <a:off x="3581400" y="3733800"/>
            <a:ext cx="5398294" cy="1405467"/>
          </a:xfrm>
        </p:spPr>
        <p:txBody>
          <a:bodyPr>
            <a:noAutofit/>
          </a:bodyPr>
          <a:lstStyle/>
          <a:p>
            <a:pPr>
              <a:lnSpc>
                <a:spcPct val="90000"/>
              </a:lnSpc>
            </a:pPr>
            <a:r>
              <a:rPr lang="en-US" sz="2400" b="1" dirty="0"/>
              <a:t>Mark Ryan Thiessen</a:t>
            </a:r>
          </a:p>
          <a:p>
            <a:pPr>
              <a:lnSpc>
                <a:spcPct val="90000"/>
              </a:lnSpc>
            </a:pPr>
            <a:r>
              <a:rPr lang="en-US" sz="2400" dirty="0"/>
              <a:t>The Thiessen Law Firm</a:t>
            </a:r>
          </a:p>
          <a:p>
            <a:pPr>
              <a:lnSpc>
                <a:spcPct val="90000"/>
              </a:lnSpc>
            </a:pPr>
            <a:r>
              <a:rPr lang="en-US" sz="2400" dirty="0"/>
              <a:t>733 E. 12 ½ Street</a:t>
            </a:r>
          </a:p>
          <a:p>
            <a:pPr>
              <a:lnSpc>
                <a:spcPct val="90000"/>
              </a:lnSpc>
            </a:pPr>
            <a:r>
              <a:rPr lang="en-US" sz="2400" dirty="0"/>
              <a:t>Houston, Texas  77008</a:t>
            </a:r>
          </a:p>
          <a:p>
            <a:pPr>
              <a:lnSpc>
                <a:spcPct val="90000"/>
              </a:lnSpc>
            </a:pPr>
            <a:r>
              <a:rPr lang="en-US" sz="2400" dirty="0">
                <a:hlinkClick r:id="rId4"/>
              </a:rPr>
              <a:t>mark@thetexastrialattorney.com</a:t>
            </a:r>
            <a:endParaRPr lang="en-US" sz="2400" dirty="0"/>
          </a:p>
          <a:p>
            <a:pPr>
              <a:lnSpc>
                <a:spcPct val="90000"/>
              </a:lnSpc>
            </a:pPr>
            <a:r>
              <a:rPr lang="en-US" sz="2400" dirty="0"/>
              <a:t>Cell: (832) 654-3058</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 letter&#10;&#10;Description automatically generated">
            <a:extLst>
              <a:ext uri="{FF2B5EF4-FFF2-40B4-BE49-F238E27FC236}">
                <a16:creationId xmlns:a16="http://schemas.microsoft.com/office/drawing/2014/main" id="{81EADD19-3F8A-7422-10F4-43BBA79E1C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00250" y="0"/>
            <a:ext cx="5543550" cy="7391400"/>
          </a:xfrm>
          <a:prstGeom prst="rect">
            <a:avLst/>
          </a:prstGeom>
        </p:spPr>
      </p:pic>
    </p:spTree>
    <p:extLst>
      <p:ext uri="{BB962C8B-B14F-4D97-AF65-F5344CB8AC3E}">
        <p14:creationId xmlns:p14="http://schemas.microsoft.com/office/powerpoint/2010/main" val="27021243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2925" y="27483"/>
            <a:ext cx="7772400" cy="1662676"/>
          </a:xfrm>
        </p:spPr>
        <p:txBody>
          <a:bodyPr>
            <a:normAutofit/>
          </a:bodyPr>
          <a:lstStyle/>
          <a:p>
            <a:pPr algn="ctr"/>
            <a:r>
              <a:rPr lang="en-US" sz="8800" b="1" dirty="0"/>
              <a:t>WANT TO BET?</a:t>
            </a:r>
          </a:p>
        </p:txBody>
      </p:sp>
      <p:sp>
        <p:nvSpPr>
          <p:cNvPr id="3" name="Content Placeholder 2"/>
          <p:cNvSpPr>
            <a:spLocks noGrp="1"/>
          </p:cNvSpPr>
          <p:nvPr>
            <p:ph idx="1"/>
          </p:nvPr>
        </p:nvSpPr>
        <p:spPr>
          <a:xfrm>
            <a:off x="457200" y="1219200"/>
            <a:ext cx="8229600" cy="5235608"/>
          </a:xfrm>
        </p:spPr>
        <p:txBody>
          <a:bodyPr/>
          <a:lstStyle/>
          <a:p>
            <a:endParaRPr lang="en-US" dirty="0"/>
          </a:p>
          <a:p>
            <a:pPr>
              <a:buNone/>
            </a:pPr>
            <a:r>
              <a:rPr lang="en-US" dirty="0"/>
              <a:t>	</a:t>
            </a:r>
          </a:p>
          <a:p>
            <a:pPr>
              <a:buNone/>
            </a:pPr>
            <a:endParaRPr lang="en-US" dirty="0"/>
          </a:p>
          <a:p>
            <a:pPr>
              <a:buNone/>
            </a:pPr>
            <a:endParaRPr lang="en-US" dirty="0"/>
          </a:p>
          <a:p>
            <a:pPr>
              <a:buNone/>
            </a:pPr>
            <a:endParaRPr lang="en-US" dirty="0"/>
          </a:p>
          <a:p>
            <a:pPr>
              <a:buNone/>
            </a:pPr>
            <a:endParaRPr lang="en-US" dirty="0"/>
          </a:p>
          <a:p>
            <a:pPr>
              <a:buNone/>
            </a:pPr>
            <a:endParaRPr lang="en-US" dirty="0"/>
          </a:p>
          <a:p>
            <a:pPr>
              <a:buNone/>
            </a:pPr>
            <a:endParaRPr lang="en-US" dirty="0"/>
          </a:p>
          <a:p>
            <a:pPr>
              <a:buNone/>
            </a:pPr>
            <a:r>
              <a:rPr lang="en-US" dirty="0"/>
              <a:t>Benches 500lbs										Runs 4.5/40</a:t>
            </a:r>
          </a:p>
        </p:txBody>
      </p:sp>
      <p:pic>
        <p:nvPicPr>
          <p:cNvPr id="4" name="Picture 3" descr="skinny-guy-posing.jpg"/>
          <p:cNvPicPr>
            <a:picLocks noChangeAspect="1"/>
          </p:cNvPicPr>
          <p:nvPr/>
        </p:nvPicPr>
        <p:blipFill>
          <a:blip r:embed="rId2" cstate="print"/>
          <a:stretch>
            <a:fillRect/>
          </a:stretch>
        </p:blipFill>
        <p:spPr>
          <a:xfrm>
            <a:off x="-162124" y="2133600"/>
            <a:ext cx="4591249" cy="3046429"/>
          </a:xfrm>
          <a:prstGeom prst="rect">
            <a:avLst/>
          </a:prstGeom>
        </p:spPr>
      </p:pic>
      <p:pic>
        <p:nvPicPr>
          <p:cNvPr id="5" name="Picture 4" descr="Fat guy.png"/>
          <p:cNvPicPr>
            <a:picLocks noChangeAspect="1"/>
          </p:cNvPicPr>
          <p:nvPr/>
        </p:nvPicPr>
        <p:blipFill>
          <a:blip r:embed="rId3" cstate="print"/>
          <a:stretch>
            <a:fillRect/>
          </a:stretch>
        </p:blipFill>
        <p:spPr>
          <a:xfrm>
            <a:off x="5867400" y="1961157"/>
            <a:ext cx="2590800" cy="3218872"/>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8CCDE1-0618-4C91-A7F7-BA22BA59D6D0}"/>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4995F42F-A35F-46A7-BC24-B175B8659C7B}"/>
              </a:ext>
            </a:extLst>
          </p:cNvPr>
          <p:cNvSpPr>
            <a:spLocks noGrp="1"/>
          </p:cNvSpPr>
          <p:nvPr>
            <p:ph idx="1"/>
          </p:nvPr>
        </p:nvSpPr>
        <p:spPr>
          <a:xfrm>
            <a:off x="0" y="1143000"/>
            <a:ext cx="9144000" cy="3649133"/>
          </a:xfrm>
        </p:spPr>
        <p:txBody>
          <a:bodyPr>
            <a:normAutofit/>
          </a:bodyPr>
          <a:lstStyle/>
          <a:p>
            <a:pPr marL="64008" indent="0" algn="ctr">
              <a:buNone/>
            </a:pPr>
            <a:r>
              <a:rPr lang="en-US" sz="9600" dirty="0"/>
              <a:t>PROVE IT!!!!!</a:t>
            </a:r>
          </a:p>
        </p:txBody>
      </p:sp>
    </p:spTree>
    <p:extLst>
      <p:ext uri="{BB962C8B-B14F-4D97-AF65-F5344CB8AC3E}">
        <p14:creationId xmlns:p14="http://schemas.microsoft.com/office/powerpoint/2010/main" val="11201791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6000" b="1" dirty="0"/>
              <a:t>HOW DO YOU FEEL ABOUT POLICE LABS?</a:t>
            </a:r>
          </a:p>
        </p:txBody>
      </p:sp>
      <p:sp>
        <p:nvSpPr>
          <p:cNvPr id="3" name="Content Placeholder 2"/>
          <p:cNvSpPr>
            <a:spLocks noGrp="1"/>
          </p:cNvSpPr>
          <p:nvPr>
            <p:ph idx="1"/>
          </p:nvPr>
        </p:nvSpPr>
        <p:spPr>
          <a:xfrm>
            <a:off x="0" y="1676400"/>
            <a:ext cx="9144000" cy="5181600"/>
          </a:xfrm>
        </p:spPr>
        <p:txBody>
          <a:bodyPr/>
          <a:lstStyle/>
          <a:p>
            <a:endParaRPr lang="en-US" dirty="0"/>
          </a:p>
          <a:p>
            <a:endParaRPr lang="en-US" dirty="0"/>
          </a:p>
          <a:p>
            <a:pPr>
              <a:buNone/>
            </a:pPr>
            <a:endParaRPr lang="en-US" dirty="0"/>
          </a:p>
          <a:p>
            <a:pPr>
              <a:buNone/>
            </a:pPr>
            <a:endParaRPr lang="en-US" dirty="0"/>
          </a:p>
          <a:p>
            <a:pPr>
              <a:buNone/>
            </a:pPr>
            <a:endParaRPr lang="en-US" dirty="0"/>
          </a:p>
          <a:p>
            <a:pPr>
              <a:buNone/>
            </a:pPr>
            <a:endParaRPr lang="en-US" dirty="0"/>
          </a:p>
          <a:p>
            <a:pPr>
              <a:buNone/>
            </a:pPr>
            <a:r>
              <a:rPr lang="en-US" dirty="0"/>
              <a:t>TERRIBLE							    										GREAT</a:t>
            </a:r>
          </a:p>
          <a:p>
            <a:endParaRPr lang="en-US" dirty="0"/>
          </a:p>
          <a:p>
            <a:endParaRPr lang="en-US" dirty="0"/>
          </a:p>
          <a:p>
            <a:endParaRPr lang="en-US" dirty="0"/>
          </a:p>
          <a:p>
            <a:pPr>
              <a:buNone/>
            </a:pPr>
            <a:endParaRPr lang="en-US" dirty="0"/>
          </a:p>
        </p:txBody>
      </p:sp>
      <p:pic>
        <p:nvPicPr>
          <p:cNvPr id="4" name="Picture 3" descr="Scale.png"/>
          <p:cNvPicPr>
            <a:picLocks noChangeAspect="1"/>
          </p:cNvPicPr>
          <p:nvPr/>
        </p:nvPicPr>
        <p:blipFill>
          <a:blip r:embed="rId2" cstate="print"/>
          <a:stretch>
            <a:fillRect/>
          </a:stretch>
        </p:blipFill>
        <p:spPr>
          <a:xfrm>
            <a:off x="35312" y="3276600"/>
            <a:ext cx="9073376" cy="1240028"/>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5657" y="0"/>
            <a:ext cx="7772400" cy="1456267"/>
          </a:xfrm>
        </p:spPr>
        <p:txBody>
          <a:bodyPr>
            <a:normAutofit/>
          </a:bodyPr>
          <a:lstStyle/>
          <a:p>
            <a:pPr algn="ctr"/>
            <a:r>
              <a:rPr lang="en-US" sz="7200" b="1" dirty="0"/>
              <a:t>TAXALYZER 9000</a:t>
            </a:r>
          </a:p>
        </p:txBody>
      </p:sp>
      <p:pic>
        <p:nvPicPr>
          <p:cNvPr id="7" name="Content Placeholder 6" descr="datamaster2.jpg"/>
          <p:cNvPicPr>
            <a:picLocks noGrp="1" noChangeAspect="1"/>
          </p:cNvPicPr>
          <p:nvPr>
            <p:ph idx="1"/>
          </p:nvPr>
        </p:nvPicPr>
        <p:blipFill>
          <a:blip r:embed="rId2" cstate="print"/>
          <a:stretch>
            <a:fillRect/>
          </a:stretch>
        </p:blipFill>
        <p:spPr>
          <a:xfrm>
            <a:off x="1295400" y="1524000"/>
            <a:ext cx="6772914" cy="5073148"/>
          </a:xfrm>
        </p:spPr>
      </p:pic>
    </p:spTree>
    <p:extLst>
      <p:ext uri="{BB962C8B-B14F-4D97-AF65-F5344CB8AC3E}">
        <p14:creationId xmlns:p14="http://schemas.microsoft.com/office/powerpoint/2010/main" val="16215759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76200"/>
            <a:ext cx="9067800" cy="1456267"/>
          </a:xfrm>
        </p:spPr>
        <p:txBody>
          <a:bodyPr>
            <a:noAutofit/>
          </a:bodyPr>
          <a:lstStyle/>
          <a:p>
            <a:r>
              <a:rPr lang="en-US" sz="6000" b="1" dirty="0">
                <a:solidFill>
                  <a:srgbClr val="7030A0"/>
                </a:solidFill>
              </a:rPr>
              <a:t>     </a:t>
            </a:r>
            <a:r>
              <a:rPr lang="en-US" sz="6000" b="1" dirty="0">
                <a:solidFill>
                  <a:srgbClr val="FFC000"/>
                </a:solidFill>
              </a:rPr>
              <a:t>BREATH</a:t>
            </a:r>
            <a:r>
              <a:rPr lang="en-US" sz="6000" b="1" dirty="0">
                <a:solidFill>
                  <a:srgbClr val="7030A0"/>
                </a:solidFill>
              </a:rPr>
              <a:t>          </a:t>
            </a:r>
            <a:r>
              <a:rPr lang="en-US" sz="6000" b="1" dirty="0">
                <a:solidFill>
                  <a:srgbClr val="FFC000"/>
                </a:solidFill>
              </a:rPr>
              <a:t>v.      BLOOD</a:t>
            </a:r>
          </a:p>
        </p:txBody>
      </p:sp>
      <p:sp>
        <p:nvSpPr>
          <p:cNvPr id="5" name="Content Placeholder 4"/>
          <p:cNvSpPr>
            <a:spLocks noGrp="1"/>
          </p:cNvSpPr>
          <p:nvPr>
            <p:ph sz="quarter" idx="1"/>
          </p:nvPr>
        </p:nvSpPr>
        <p:spPr>
          <a:xfrm>
            <a:off x="381000" y="457200"/>
            <a:ext cx="4495800" cy="5562600"/>
          </a:xfrm>
        </p:spPr>
        <p:txBody>
          <a:bodyPr>
            <a:normAutofit fontScale="77500" lnSpcReduction="20000"/>
          </a:bodyPr>
          <a:lstStyle/>
          <a:p>
            <a:r>
              <a:rPr lang="en-US" dirty="0"/>
              <a:t>(1) 20% acceptable range of error; </a:t>
            </a:r>
          </a:p>
          <a:p>
            <a:r>
              <a:rPr lang="en-US" dirty="0"/>
              <a:t>(2) self checking for accuracy; </a:t>
            </a:r>
          </a:p>
          <a:p>
            <a:r>
              <a:rPr lang="en-US" dirty="0"/>
              <a:t>(3) no warranty for merchantability or accuracy; </a:t>
            </a:r>
          </a:p>
          <a:p>
            <a:r>
              <a:rPr lang="en-US" dirty="0"/>
              <a:t>(4) citizen cannot purchase from manufacturer; </a:t>
            </a:r>
          </a:p>
          <a:p>
            <a:r>
              <a:rPr lang="en-US" dirty="0"/>
              <a:t>(5) manufacturer refuses to provide source code; </a:t>
            </a:r>
          </a:p>
          <a:p>
            <a:r>
              <a:rPr lang="en-US" dirty="0"/>
              <a:t>(6) not available for independent scientific testing; </a:t>
            </a:r>
          </a:p>
          <a:p>
            <a:r>
              <a:rPr lang="en-US" dirty="0"/>
              <a:t>(7) destroys the only direct evidence of sobriety/intoxication when the State had the ability to save that evidence; </a:t>
            </a:r>
          </a:p>
          <a:p>
            <a:r>
              <a:rPr lang="en-US" dirty="0"/>
              <a:t>(8) operator has no idea how the machine works; </a:t>
            </a:r>
          </a:p>
          <a:p>
            <a:r>
              <a:rPr lang="en-US" dirty="0"/>
              <a:t>(9) “scientist,” who does, rarely checks it in person; </a:t>
            </a:r>
          </a:p>
          <a:p>
            <a:r>
              <a:rPr lang="en-US" dirty="0"/>
              <a:t>(10) any inconsistencies or strange occurrences found in test records; etc… </a:t>
            </a:r>
          </a:p>
        </p:txBody>
      </p:sp>
      <p:sp>
        <p:nvSpPr>
          <p:cNvPr id="6" name="Content Placeholder 5"/>
          <p:cNvSpPr>
            <a:spLocks noGrp="1"/>
          </p:cNvSpPr>
          <p:nvPr>
            <p:ph sz="quarter" idx="2"/>
          </p:nvPr>
        </p:nvSpPr>
        <p:spPr>
          <a:xfrm>
            <a:off x="4953000" y="1447800"/>
            <a:ext cx="4114800" cy="4800600"/>
          </a:xfrm>
        </p:spPr>
        <p:txBody>
          <a:bodyPr>
            <a:normAutofit fontScale="77500" lnSpcReduction="20000"/>
          </a:bodyPr>
          <a:lstStyle/>
          <a:p>
            <a:r>
              <a:rPr lang="en-US" dirty="0"/>
              <a:t>(1) contamination in the blood draw room; </a:t>
            </a:r>
          </a:p>
          <a:p>
            <a:r>
              <a:rPr lang="en-US" dirty="0"/>
              <a:t>(2) expired materials; </a:t>
            </a:r>
          </a:p>
          <a:p>
            <a:r>
              <a:rPr lang="en-US" dirty="0"/>
              <a:t>(3) improper site cleansing; </a:t>
            </a:r>
          </a:p>
          <a:p>
            <a:r>
              <a:rPr lang="en-US" dirty="0"/>
              <a:t>(4) improper blood draw technique; </a:t>
            </a:r>
          </a:p>
          <a:p>
            <a:r>
              <a:rPr lang="en-US" dirty="0"/>
              <a:t>(5) mishandling of the evidence; </a:t>
            </a:r>
          </a:p>
          <a:p>
            <a:r>
              <a:rPr lang="en-US" dirty="0"/>
              <a:t>(6) break in the chain of custody; </a:t>
            </a:r>
          </a:p>
          <a:p>
            <a:r>
              <a:rPr lang="en-US" dirty="0"/>
              <a:t>(7) human error in the laboratory; </a:t>
            </a:r>
          </a:p>
          <a:p>
            <a:r>
              <a:rPr lang="en-US" dirty="0"/>
              <a:t>(8) pipette problems; </a:t>
            </a:r>
          </a:p>
          <a:p>
            <a:r>
              <a:rPr lang="en-US" dirty="0"/>
              <a:t>(9) sample expiration, contamination, or other problems; </a:t>
            </a:r>
          </a:p>
          <a:p>
            <a:r>
              <a:rPr lang="en-US" dirty="0"/>
              <a:t>(10) contamination in the injector port, y-splitter, columns, flam ionization detector; </a:t>
            </a:r>
          </a:p>
          <a:p>
            <a:r>
              <a:rPr lang="en-US" dirty="0"/>
              <a:t>(11) source code issue; </a:t>
            </a:r>
          </a:p>
          <a:p>
            <a:r>
              <a:rPr lang="en-US" dirty="0"/>
              <a:t>(12) sloppy chromatography,</a:t>
            </a:r>
          </a:p>
          <a:p>
            <a:r>
              <a:rPr lang="en-US" dirty="0"/>
              <a:t>(13) </a:t>
            </a:r>
            <a:r>
              <a:rPr lang="en-US" b="1" dirty="0"/>
              <a:t>0.000 </a:t>
            </a:r>
          </a:p>
          <a:p>
            <a:r>
              <a:rPr lang="en-US" dirty="0"/>
              <a:t>(14) Retest?</a:t>
            </a:r>
          </a:p>
          <a:p>
            <a:r>
              <a:rPr lang="en-US" dirty="0"/>
              <a:t>(15) Not tested DNA or </a:t>
            </a:r>
            <a:r>
              <a:rPr lang="en-US" i="1" dirty="0"/>
              <a:t>Candida</a:t>
            </a:r>
          </a:p>
        </p:txBody>
      </p:sp>
    </p:spTree>
    <p:extLst>
      <p:ext uri="{BB962C8B-B14F-4D97-AF65-F5344CB8AC3E}">
        <p14:creationId xmlns:p14="http://schemas.microsoft.com/office/powerpoint/2010/main" val="14469573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2F392E-CF77-4BA8-98A1-94C118CB9F1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B4B5B3F-4D6B-486E-8843-3EA3A7A7B1BE}"/>
              </a:ext>
            </a:extLst>
          </p:cNvPr>
          <p:cNvSpPr>
            <a:spLocks noGrp="1"/>
          </p:cNvSpPr>
          <p:nvPr>
            <p:ph idx="1"/>
          </p:nvPr>
        </p:nvSpPr>
        <p:spPr>
          <a:xfrm>
            <a:off x="0" y="533400"/>
            <a:ext cx="9753600" cy="4572000"/>
          </a:xfrm>
        </p:spPr>
        <p:txBody>
          <a:bodyPr/>
          <a:lstStyle/>
          <a:p>
            <a:pPr marL="64008" indent="0">
              <a:buNone/>
            </a:pPr>
            <a:r>
              <a:rPr lang="en-US" sz="6600" dirty="0"/>
              <a:t>0.08			       0.16			   0.24</a:t>
            </a:r>
          </a:p>
          <a:p>
            <a:endParaRPr lang="en-US" dirty="0"/>
          </a:p>
        </p:txBody>
      </p:sp>
    </p:spTree>
    <p:extLst>
      <p:ext uri="{BB962C8B-B14F-4D97-AF65-F5344CB8AC3E}">
        <p14:creationId xmlns:p14="http://schemas.microsoft.com/office/powerpoint/2010/main" val="11859840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FD2B45-D4A2-4BB0-B9FD-82B2B2F6852E}"/>
              </a:ext>
            </a:extLst>
          </p:cNvPr>
          <p:cNvSpPr>
            <a:spLocks noGrp="1"/>
          </p:cNvSpPr>
          <p:nvPr>
            <p:ph type="title"/>
          </p:nvPr>
        </p:nvSpPr>
        <p:spPr/>
        <p:txBody>
          <a:bodyPr>
            <a:noAutofit/>
          </a:bodyPr>
          <a:lstStyle/>
          <a:p>
            <a:pPr algn="ctr"/>
            <a:r>
              <a:rPr lang="en-US" sz="9600" b="1" dirty="0"/>
              <a:t>DNA TEST</a:t>
            </a:r>
          </a:p>
        </p:txBody>
      </p:sp>
      <p:pic>
        <p:nvPicPr>
          <p:cNvPr id="5" name="Content Placeholder 4" descr="A close up of a dog&#10;&#10;Description automatically generated">
            <a:extLst>
              <a:ext uri="{FF2B5EF4-FFF2-40B4-BE49-F238E27FC236}">
                <a16:creationId xmlns:a16="http://schemas.microsoft.com/office/drawing/2014/main" id="{FDFCDEAE-367C-4C03-BA40-B38B6F85EEB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22922" y="2057400"/>
            <a:ext cx="6778078" cy="4273136"/>
          </a:xfrm>
        </p:spPr>
      </p:pic>
    </p:spTree>
    <p:extLst>
      <p:ext uri="{BB962C8B-B14F-4D97-AF65-F5344CB8AC3E}">
        <p14:creationId xmlns:p14="http://schemas.microsoft.com/office/powerpoint/2010/main" val="9635501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FD2B45-D4A2-4BB0-B9FD-82B2B2F6852E}"/>
              </a:ext>
            </a:extLst>
          </p:cNvPr>
          <p:cNvSpPr>
            <a:spLocks noGrp="1"/>
          </p:cNvSpPr>
          <p:nvPr>
            <p:ph type="title"/>
          </p:nvPr>
        </p:nvSpPr>
        <p:spPr/>
        <p:txBody>
          <a:bodyPr>
            <a:noAutofit/>
          </a:bodyPr>
          <a:lstStyle/>
          <a:p>
            <a:pPr algn="ctr"/>
            <a:r>
              <a:rPr lang="en-US" sz="9600" b="1" dirty="0"/>
              <a:t>DNA TEST</a:t>
            </a:r>
          </a:p>
        </p:txBody>
      </p:sp>
      <p:pic>
        <p:nvPicPr>
          <p:cNvPr id="7" name="Content Placeholder 6">
            <a:extLst>
              <a:ext uri="{FF2B5EF4-FFF2-40B4-BE49-F238E27FC236}">
                <a16:creationId xmlns:a16="http://schemas.microsoft.com/office/drawing/2014/main" id="{A8E4F0C0-EA49-4A8E-9ABE-3555651E7526}"/>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66800" y="1978090"/>
            <a:ext cx="3446752" cy="4572000"/>
          </a:xfrm>
        </p:spPr>
      </p:pic>
      <p:pic>
        <p:nvPicPr>
          <p:cNvPr id="9" name="Picture 8" descr="A dog sitting in the grass&#10;&#10;Description automatically generated">
            <a:extLst>
              <a:ext uri="{FF2B5EF4-FFF2-40B4-BE49-F238E27FC236}">
                <a16:creationId xmlns:a16="http://schemas.microsoft.com/office/drawing/2014/main" id="{98858E33-4935-4DF6-9FDD-81AB869DA1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3000" y="1978090"/>
            <a:ext cx="3048000" cy="4508597"/>
          </a:xfrm>
          <a:prstGeom prst="rect">
            <a:avLst/>
          </a:prstGeom>
        </p:spPr>
      </p:pic>
    </p:spTree>
    <p:extLst>
      <p:ext uri="{BB962C8B-B14F-4D97-AF65-F5344CB8AC3E}">
        <p14:creationId xmlns:p14="http://schemas.microsoft.com/office/powerpoint/2010/main" val="28801543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FD2B45-D4A2-4BB0-B9FD-82B2B2F6852E}"/>
              </a:ext>
            </a:extLst>
          </p:cNvPr>
          <p:cNvSpPr>
            <a:spLocks noGrp="1"/>
          </p:cNvSpPr>
          <p:nvPr>
            <p:ph type="title"/>
          </p:nvPr>
        </p:nvSpPr>
        <p:spPr/>
        <p:txBody>
          <a:bodyPr>
            <a:noAutofit/>
          </a:bodyPr>
          <a:lstStyle/>
          <a:p>
            <a:pPr algn="ctr"/>
            <a:r>
              <a:rPr lang="en-US" sz="9600" b="1" dirty="0"/>
              <a:t>DNA TEST</a:t>
            </a:r>
          </a:p>
        </p:txBody>
      </p:sp>
      <p:pic>
        <p:nvPicPr>
          <p:cNvPr id="9" name="Picture 8" descr="A dog sitting in the grass&#10;&#10;Description automatically generated">
            <a:extLst>
              <a:ext uri="{FF2B5EF4-FFF2-40B4-BE49-F238E27FC236}">
                <a16:creationId xmlns:a16="http://schemas.microsoft.com/office/drawing/2014/main" id="{98858E33-4935-4DF6-9FDD-81AB869DA1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57800" y="1981200"/>
            <a:ext cx="3048000" cy="4508597"/>
          </a:xfrm>
          <a:prstGeom prst="rect">
            <a:avLst/>
          </a:prstGeom>
        </p:spPr>
      </p:pic>
      <p:pic>
        <p:nvPicPr>
          <p:cNvPr id="6" name="Content Placeholder 5" descr="A close up of a dog&#10;&#10;Description automatically generated">
            <a:extLst>
              <a:ext uri="{FF2B5EF4-FFF2-40B4-BE49-F238E27FC236}">
                <a16:creationId xmlns:a16="http://schemas.microsoft.com/office/drawing/2014/main" id="{0D8C539C-343E-4FC5-A09D-3A450A397D1F}"/>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04800" y="2743200"/>
            <a:ext cx="4381500" cy="2762250"/>
          </a:xfrm>
        </p:spPr>
      </p:pic>
    </p:spTree>
    <p:extLst>
      <p:ext uri="{BB962C8B-B14F-4D97-AF65-F5344CB8AC3E}">
        <p14:creationId xmlns:p14="http://schemas.microsoft.com/office/powerpoint/2010/main" val="27472740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74638"/>
            <a:ext cx="8915400" cy="1143000"/>
          </a:xfrm>
        </p:spPr>
        <p:txBody>
          <a:bodyPr>
            <a:noAutofit/>
          </a:bodyPr>
          <a:lstStyle/>
          <a:p>
            <a:pPr algn="ctr"/>
            <a:r>
              <a:rPr lang="en-US" sz="6000" b="1" dirty="0">
                <a:solidFill>
                  <a:srgbClr val="FFFF00"/>
                </a:solidFill>
              </a:rPr>
              <a:t>PRESUMPTION + RD = </a:t>
            </a:r>
            <a:br>
              <a:rPr lang="en-US" sz="6000" b="1" dirty="0">
                <a:solidFill>
                  <a:srgbClr val="FFFF00"/>
                </a:solidFill>
              </a:rPr>
            </a:br>
            <a:r>
              <a:rPr lang="en-US" sz="6000" b="1" dirty="0">
                <a:solidFill>
                  <a:srgbClr val="FFFF00"/>
                </a:solidFill>
              </a:rPr>
              <a:t>NOT GUILTY</a:t>
            </a:r>
            <a:endParaRPr lang="en-US" sz="6000" b="1" dirty="0">
              <a:solidFill>
                <a:srgbClr val="7030A0"/>
              </a:solidFill>
            </a:endParaRPr>
          </a:p>
        </p:txBody>
      </p:sp>
      <p:sp>
        <p:nvSpPr>
          <p:cNvPr id="3" name="Content Placeholder 2"/>
          <p:cNvSpPr>
            <a:spLocks noGrp="1"/>
          </p:cNvSpPr>
          <p:nvPr>
            <p:ph idx="1"/>
          </p:nvPr>
        </p:nvSpPr>
        <p:spPr>
          <a:xfrm>
            <a:off x="914400" y="2057400"/>
            <a:ext cx="7772400" cy="3962400"/>
          </a:xfrm>
        </p:spPr>
        <p:txBody>
          <a:bodyPr>
            <a:noAutofit/>
          </a:bodyPr>
          <a:lstStyle/>
          <a:p>
            <a:r>
              <a:rPr lang="en-US" sz="3200" dirty="0"/>
              <a:t>Innocent </a:t>
            </a:r>
            <a:r>
              <a:rPr lang="en-US" sz="3200" u="sng" dirty="0"/>
              <a:t>Unless</a:t>
            </a:r>
            <a:r>
              <a:rPr lang="en-US" sz="3200" dirty="0"/>
              <a:t> Proven Guilty</a:t>
            </a:r>
          </a:p>
          <a:p>
            <a:endParaRPr lang="en-US" sz="3200" dirty="0"/>
          </a:p>
          <a:p>
            <a:r>
              <a:rPr lang="en-US" sz="3200" dirty="0"/>
              <a:t>1-----</a:t>
            </a:r>
            <a:r>
              <a:rPr lang="en-US" sz="3200" dirty="0">
                <a:sym typeface="Wingdings" panose="05000000000000000000" pitchFamily="2" charset="2"/>
              </a:rPr>
              <a:t> 10</a:t>
            </a:r>
            <a:endParaRPr lang="en-US" sz="3200" dirty="0"/>
          </a:p>
          <a:p>
            <a:endParaRPr lang="en-US" sz="3200" dirty="0"/>
          </a:p>
          <a:p>
            <a:r>
              <a:rPr lang="en-US" sz="3200" dirty="0"/>
              <a:t>ONLY </a:t>
            </a:r>
            <a:r>
              <a:rPr lang="en-US" sz="3200" u="sng" dirty="0"/>
              <a:t>ONE</a:t>
            </a:r>
            <a:r>
              <a:rPr lang="en-US" sz="3200" dirty="0"/>
              <a:t> PRESUMPTION</a:t>
            </a:r>
          </a:p>
          <a:p>
            <a:endParaRPr lang="en-US" sz="3200" dirty="0"/>
          </a:p>
          <a:p>
            <a:r>
              <a:rPr lang="en-US" sz="3200" dirty="0"/>
              <a:t>Compass takes you Home</a:t>
            </a:r>
          </a:p>
        </p:txBody>
      </p:sp>
      <p:pic>
        <p:nvPicPr>
          <p:cNvPr id="4" name="Picture 3" descr="Compass.jpg"/>
          <p:cNvPicPr>
            <a:picLocks noChangeAspect="1"/>
          </p:cNvPicPr>
          <p:nvPr/>
        </p:nvPicPr>
        <p:blipFill>
          <a:blip r:embed="rId2" cstate="print"/>
          <a:stretch>
            <a:fillRect/>
          </a:stretch>
        </p:blipFill>
        <p:spPr>
          <a:xfrm>
            <a:off x="5629275" y="4956591"/>
            <a:ext cx="3514725" cy="1901409"/>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F0EF2A-557B-41EC-8985-0FC904D8530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F9B0114-A992-441D-BD90-F0C75BE36834}"/>
              </a:ext>
            </a:extLst>
          </p:cNvPr>
          <p:cNvSpPr>
            <a:spLocks noGrp="1"/>
          </p:cNvSpPr>
          <p:nvPr>
            <p:ph idx="1"/>
          </p:nvPr>
        </p:nvSpPr>
        <p:spPr>
          <a:xfrm>
            <a:off x="228600" y="152400"/>
            <a:ext cx="8610600" cy="6172200"/>
          </a:xfrm>
        </p:spPr>
        <p:txBody>
          <a:bodyPr/>
          <a:lstStyle/>
          <a:p>
            <a:pPr marL="64008" indent="0" algn="ctr">
              <a:buNone/>
            </a:pPr>
            <a:r>
              <a:rPr lang="en-US" sz="8000" dirty="0"/>
              <a:t>DOES IT LOOK LIKE A DOBERMAN?</a:t>
            </a:r>
          </a:p>
          <a:p>
            <a:pPr marL="64008" indent="0">
              <a:buNone/>
            </a:pPr>
            <a:endParaRPr lang="en-US" dirty="0"/>
          </a:p>
          <a:p>
            <a:pPr marL="64008" indent="0">
              <a:buNone/>
            </a:pPr>
            <a:endParaRPr lang="en-US" dirty="0"/>
          </a:p>
          <a:p>
            <a:pPr marL="64008" indent="0">
              <a:buNone/>
            </a:pPr>
            <a:r>
              <a:rPr lang="en-US" sz="4400" dirty="0"/>
              <a:t>“I DON’T KNOW”</a:t>
            </a:r>
          </a:p>
          <a:p>
            <a:pPr marL="64008" indent="0">
              <a:buNone/>
            </a:pPr>
            <a:r>
              <a:rPr lang="en-US" sz="4400" dirty="0"/>
              <a:t>“I DON’T LOOK”</a:t>
            </a:r>
          </a:p>
          <a:p>
            <a:pPr marL="64008" indent="0">
              <a:buNone/>
            </a:pPr>
            <a:r>
              <a:rPr lang="en-US" sz="4400" dirty="0"/>
              <a:t>“MY TEST IS ACCURATE”</a:t>
            </a:r>
          </a:p>
        </p:txBody>
      </p:sp>
    </p:spTree>
    <p:extLst>
      <p:ext uri="{BB962C8B-B14F-4D97-AF65-F5344CB8AC3E}">
        <p14:creationId xmlns:p14="http://schemas.microsoft.com/office/powerpoint/2010/main" val="28893967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1A96F7-BD9C-4C97-A95E-C90A05D1F9C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930EA71-AE95-432C-B32E-DBFA22C6DE15}"/>
              </a:ext>
            </a:extLst>
          </p:cNvPr>
          <p:cNvSpPr>
            <a:spLocks noGrp="1"/>
          </p:cNvSpPr>
          <p:nvPr>
            <p:ph idx="1"/>
          </p:nvPr>
        </p:nvSpPr>
        <p:spPr>
          <a:xfrm>
            <a:off x="477416" y="685800"/>
            <a:ext cx="8229600" cy="4572000"/>
          </a:xfrm>
        </p:spPr>
        <p:txBody>
          <a:bodyPr>
            <a:normAutofit lnSpcReduction="10000"/>
          </a:bodyPr>
          <a:lstStyle/>
          <a:p>
            <a:pPr marL="64008" indent="0" algn="ctr">
              <a:buNone/>
            </a:pPr>
            <a:r>
              <a:rPr lang="en-US" sz="9600" dirty="0"/>
              <a:t>MUST</a:t>
            </a:r>
          </a:p>
          <a:p>
            <a:pPr marL="64008" indent="0" algn="ctr">
              <a:buNone/>
            </a:pPr>
            <a:r>
              <a:rPr lang="en-US" sz="9600" dirty="0"/>
              <a:t>VISUALLY </a:t>
            </a:r>
            <a:br>
              <a:rPr lang="en-US" sz="9600" dirty="0"/>
            </a:br>
            <a:r>
              <a:rPr lang="en-US" sz="9600" dirty="0"/>
              <a:t>CHECK</a:t>
            </a:r>
          </a:p>
        </p:txBody>
      </p:sp>
    </p:spTree>
    <p:extLst>
      <p:ext uri="{BB962C8B-B14F-4D97-AF65-F5344CB8AC3E}">
        <p14:creationId xmlns:p14="http://schemas.microsoft.com/office/powerpoint/2010/main" val="14960676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large clock mounted to the side&#10;&#10;Description automatically generated">
            <a:extLst>
              <a:ext uri="{FF2B5EF4-FFF2-40B4-BE49-F238E27FC236}">
                <a16:creationId xmlns:a16="http://schemas.microsoft.com/office/drawing/2014/main" id="{81604AC5-E41D-4DA2-B14E-509CC9DA69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7400" y="838200"/>
            <a:ext cx="5281612" cy="5381975"/>
          </a:xfrm>
          <a:prstGeom prst="rect">
            <a:avLst/>
          </a:prstGeom>
        </p:spPr>
      </p:pic>
    </p:spTree>
    <p:extLst>
      <p:ext uri="{BB962C8B-B14F-4D97-AF65-F5344CB8AC3E}">
        <p14:creationId xmlns:p14="http://schemas.microsoft.com/office/powerpoint/2010/main" val="1210896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BF01350-4124-4BA4-8253-0C1C8E36E904}"/>
              </a:ext>
            </a:extLst>
          </p:cNvPr>
          <p:cNvPicPr>
            <a:picLocks noChangeAspect="1"/>
          </p:cNvPicPr>
          <p:nvPr/>
        </p:nvPicPr>
        <p:blipFill>
          <a:blip r:embed="rId2"/>
          <a:stretch>
            <a:fillRect/>
          </a:stretch>
        </p:blipFill>
        <p:spPr>
          <a:xfrm>
            <a:off x="-1676400" y="304800"/>
            <a:ext cx="12860867" cy="7234238"/>
          </a:xfrm>
          <a:prstGeom prst="rect">
            <a:avLst/>
          </a:prstGeom>
        </p:spPr>
      </p:pic>
    </p:spTree>
    <p:extLst>
      <p:ext uri="{BB962C8B-B14F-4D97-AF65-F5344CB8AC3E}">
        <p14:creationId xmlns:p14="http://schemas.microsoft.com/office/powerpoint/2010/main" val="35169387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1A96F7-BD9C-4C97-A95E-C90A05D1F9C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930EA71-AE95-432C-B32E-DBFA22C6DE15}"/>
              </a:ext>
            </a:extLst>
          </p:cNvPr>
          <p:cNvSpPr>
            <a:spLocks noGrp="1"/>
          </p:cNvSpPr>
          <p:nvPr>
            <p:ph idx="1"/>
          </p:nvPr>
        </p:nvSpPr>
        <p:spPr>
          <a:xfrm>
            <a:off x="477416" y="685800"/>
            <a:ext cx="8229600" cy="4572000"/>
          </a:xfrm>
        </p:spPr>
        <p:txBody>
          <a:bodyPr>
            <a:normAutofit/>
          </a:bodyPr>
          <a:lstStyle/>
          <a:p>
            <a:pPr marL="64008" indent="0" algn="ctr">
              <a:buNone/>
            </a:pPr>
            <a:r>
              <a:rPr lang="en-US" sz="9600" dirty="0"/>
              <a:t>BAD </a:t>
            </a:r>
          </a:p>
          <a:p>
            <a:pPr marL="64008" indent="0" algn="ctr">
              <a:buNone/>
            </a:pPr>
            <a:r>
              <a:rPr lang="en-US" sz="9600" dirty="0"/>
              <a:t>PREDICTIONS</a:t>
            </a:r>
          </a:p>
        </p:txBody>
      </p:sp>
    </p:spTree>
    <p:extLst>
      <p:ext uri="{BB962C8B-B14F-4D97-AF65-F5344CB8AC3E}">
        <p14:creationId xmlns:p14="http://schemas.microsoft.com/office/powerpoint/2010/main" val="17659288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1B2C5-2686-40A8-A4B8-609AE1AF1C39}"/>
              </a:ext>
            </a:extLst>
          </p:cNvPr>
          <p:cNvSpPr>
            <a:spLocks noGrp="1"/>
          </p:cNvSpPr>
          <p:nvPr>
            <p:ph type="title"/>
          </p:nvPr>
        </p:nvSpPr>
        <p:spPr>
          <a:xfrm>
            <a:off x="685800" y="67733"/>
            <a:ext cx="7772400" cy="1456267"/>
          </a:xfrm>
        </p:spPr>
        <p:txBody>
          <a:bodyPr>
            <a:normAutofit/>
          </a:bodyPr>
          <a:lstStyle/>
          <a:p>
            <a:pPr algn="ctr"/>
            <a:r>
              <a:rPr lang="en-US" sz="7200" b="1" dirty="0"/>
              <a:t>DOPPLER RADAR</a:t>
            </a:r>
          </a:p>
        </p:txBody>
      </p:sp>
      <p:pic>
        <p:nvPicPr>
          <p:cNvPr id="4" name="Content Placeholder 3">
            <a:extLst>
              <a:ext uri="{FF2B5EF4-FFF2-40B4-BE49-F238E27FC236}">
                <a16:creationId xmlns:a16="http://schemas.microsoft.com/office/drawing/2014/main" id="{A3E09807-3471-4404-A77F-5B1CD6AF6EF5}"/>
              </a:ext>
            </a:extLst>
          </p:cNvPr>
          <p:cNvPicPr>
            <a:picLocks noGrp="1" noChangeAspect="1"/>
          </p:cNvPicPr>
          <p:nvPr>
            <p:ph idx="1"/>
          </p:nvPr>
        </p:nvPicPr>
        <p:blipFill>
          <a:blip r:embed="rId2"/>
          <a:stretch>
            <a:fillRect/>
          </a:stretch>
        </p:blipFill>
        <p:spPr>
          <a:xfrm>
            <a:off x="-778933" y="1524000"/>
            <a:ext cx="10701866" cy="6019800"/>
          </a:xfrm>
          <a:prstGeom prst="rect">
            <a:avLst/>
          </a:prstGeom>
        </p:spPr>
      </p:pic>
    </p:spTree>
    <p:extLst>
      <p:ext uri="{BB962C8B-B14F-4D97-AF65-F5344CB8AC3E}">
        <p14:creationId xmlns:p14="http://schemas.microsoft.com/office/powerpoint/2010/main" val="12676080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1B2C5-2686-40A8-A4B8-609AE1AF1C39}"/>
              </a:ext>
            </a:extLst>
          </p:cNvPr>
          <p:cNvSpPr>
            <a:spLocks noGrp="1"/>
          </p:cNvSpPr>
          <p:nvPr>
            <p:ph type="title"/>
          </p:nvPr>
        </p:nvSpPr>
        <p:spPr>
          <a:xfrm>
            <a:off x="762000" y="152400"/>
            <a:ext cx="7772400" cy="1456267"/>
          </a:xfrm>
        </p:spPr>
        <p:txBody>
          <a:bodyPr>
            <a:normAutofit/>
          </a:bodyPr>
          <a:lstStyle/>
          <a:p>
            <a:pPr algn="ctr"/>
            <a:r>
              <a:rPr lang="en-US" sz="7200" b="1" dirty="0"/>
              <a:t>DOPPLER RADAR</a:t>
            </a:r>
          </a:p>
        </p:txBody>
      </p:sp>
      <p:pic>
        <p:nvPicPr>
          <p:cNvPr id="7" name="Content Placeholder 6" descr="A person holding a racket&#10;&#10;Description automatically generated">
            <a:extLst>
              <a:ext uri="{FF2B5EF4-FFF2-40B4-BE49-F238E27FC236}">
                <a16:creationId xmlns:a16="http://schemas.microsoft.com/office/drawing/2014/main" id="{22A63933-612D-424E-B8F8-7EBDB4C9456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10800000">
            <a:off x="1530337" y="1882775"/>
            <a:ext cx="6083326" cy="4572000"/>
          </a:xfrm>
        </p:spPr>
      </p:pic>
    </p:spTree>
    <p:extLst>
      <p:ext uri="{BB962C8B-B14F-4D97-AF65-F5344CB8AC3E}">
        <p14:creationId xmlns:p14="http://schemas.microsoft.com/office/powerpoint/2010/main" val="5987143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1A96F7-BD9C-4C97-A95E-C90A05D1F9C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930EA71-AE95-432C-B32E-DBFA22C6DE15}"/>
              </a:ext>
            </a:extLst>
          </p:cNvPr>
          <p:cNvSpPr>
            <a:spLocks noGrp="1"/>
          </p:cNvSpPr>
          <p:nvPr>
            <p:ph idx="1"/>
          </p:nvPr>
        </p:nvSpPr>
        <p:spPr>
          <a:xfrm>
            <a:off x="685800" y="762000"/>
            <a:ext cx="7772400" cy="3649133"/>
          </a:xfrm>
        </p:spPr>
        <p:txBody>
          <a:bodyPr>
            <a:normAutofit/>
          </a:bodyPr>
          <a:lstStyle/>
          <a:p>
            <a:pPr marL="64008" indent="0" algn="ctr">
              <a:buNone/>
            </a:pPr>
            <a:r>
              <a:rPr lang="en-US" sz="9600" dirty="0"/>
              <a:t>FAULTY TESTS</a:t>
            </a:r>
          </a:p>
        </p:txBody>
      </p:sp>
    </p:spTree>
    <p:extLst>
      <p:ext uri="{BB962C8B-B14F-4D97-AF65-F5344CB8AC3E}">
        <p14:creationId xmlns:p14="http://schemas.microsoft.com/office/powerpoint/2010/main" val="20357869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666AFD-071A-4D58-BA8A-8A57566FA709}"/>
              </a:ext>
            </a:extLst>
          </p:cNvPr>
          <p:cNvSpPr>
            <a:spLocks noGrp="1"/>
          </p:cNvSpPr>
          <p:nvPr>
            <p:ph type="title"/>
          </p:nvPr>
        </p:nvSpPr>
        <p:spPr>
          <a:xfrm>
            <a:off x="685800" y="76200"/>
            <a:ext cx="7772400" cy="1456267"/>
          </a:xfrm>
        </p:spPr>
        <p:txBody>
          <a:bodyPr>
            <a:noAutofit/>
          </a:bodyPr>
          <a:lstStyle/>
          <a:p>
            <a:pPr algn="ctr"/>
            <a:r>
              <a:rPr lang="en-US" sz="8800" b="1" dirty="0"/>
              <a:t>COVID TEST</a:t>
            </a:r>
          </a:p>
        </p:txBody>
      </p:sp>
      <p:pic>
        <p:nvPicPr>
          <p:cNvPr id="6" name="Content Placeholder 5" descr="A close up of a device&#10;&#10;Description automatically generated">
            <a:extLst>
              <a:ext uri="{FF2B5EF4-FFF2-40B4-BE49-F238E27FC236}">
                <a16:creationId xmlns:a16="http://schemas.microsoft.com/office/drawing/2014/main" id="{C09A78AF-1081-4364-8256-622FE45F239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4000" y="1768475"/>
            <a:ext cx="6553200" cy="4914900"/>
          </a:xfrm>
        </p:spPr>
      </p:pic>
    </p:spTree>
    <p:extLst>
      <p:ext uri="{BB962C8B-B14F-4D97-AF65-F5344CB8AC3E}">
        <p14:creationId xmlns:p14="http://schemas.microsoft.com/office/powerpoint/2010/main" val="40969752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666AFD-071A-4D58-BA8A-8A57566FA709}"/>
              </a:ext>
            </a:extLst>
          </p:cNvPr>
          <p:cNvSpPr>
            <a:spLocks noGrp="1"/>
          </p:cNvSpPr>
          <p:nvPr>
            <p:ph type="title"/>
          </p:nvPr>
        </p:nvSpPr>
        <p:spPr>
          <a:xfrm>
            <a:off x="685800" y="32785"/>
            <a:ext cx="7772400" cy="1456267"/>
          </a:xfrm>
        </p:spPr>
        <p:txBody>
          <a:bodyPr>
            <a:noAutofit/>
          </a:bodyPr>
          <a:lstStyle/>
          <a:p>
            <a:pPr algn="ctr"/>
            <a:r>
              <a:rPr lang="en-US" sz="8800" b="1" dirty="0"/>
              <a:t>COVID TEST</a:t>
            </a:r>
          </a:p>
        </p:txBody>
      </p:sp>
      <p:sp>
        <p:nvSpPr>
          <p:cNvPr id="3" name="Content Placeholder 2">
            <a:extLst>
              <a:ext uri="{FF2B5EF4-FFF2-40B4-BE49-F238E27FC236}">
                <a16:creationId xmlns:a16="http://schemas.microsoft.com/office/drawing/2014/main" id="{B8E9C134-FFC2-4258-B004-9DD099775780}"/>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E59F2CA8-F42A-4128-8D58-202615E65037}"/>
              </a:ext>
            </a:extLst>
          </p:cNvPr>
          <p:cNvPicPr>
            <a:picLocks noChangeAspect="1"/>
          </p:cNvPicPr>
          <p:nvPr/>
        </p:nvPicPr>
        <p:blipFill>
          <a:blip r:embed="rId2"/>
          <a:stretch>
            <a:fillRect/>
          </a:stretch>
        </p:blipFill>
        <p:spPr>
          <a:xfrm>
            <a:off x="0" y="1706724"/>
            <a:ext cx="9144000" cy="5143500"/>
          </a:xfrm>
          <a:prstGeom prst="rect">
            <a:avLst/>
          </a:prstGeom>
        </p:spPr>
      </p:pic>
    </p:spTree>
    <p:extLst>
      <p:ext uri="{BB962C8B-B14F-4D97-AF65-F5344CB8AC3E}">
        <p14:creationId xmlns:p14="http://schemas.microsoft.com/office/powerpoint/2010/main" val="13554270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15443" r="24251" b="20524"/>
          <a:stretch>
            <a:fillRect/>
          </a:stretch>
        </p:blipFill>
        <p:spPr>
          <a:xfrm>
            <a:off x="0" y="857250"/>
            <a:ext cx="9144000" cy="514350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287752" y="5440044"/>
            <a:ext cx="301519" cy="229531"/>
          </a:xfrm>
          <a:prstGeom prst="rect">
            <a:avLst/>
          </a:prstGeom>
        </p:spPr>
      </p:pic>
      <p:pic>
        <p:nvPicPr>
          <p:cNvPr id="4" name="Picture 4"/>
          <p:cNvPicPr>
            <a:picLocks noChangeAspect="1"/>
          </p:cNvPicPr>
          <p:nvPr/>
        </p:nvPicPr>
        <p:blipFill>
          <a:blip r:embed="rId6"/>
          <a:srcRect/>
          <a:stretch>
            <a:fillRect/>
          </a:stretch>
        </p:blipFill>
        <p:spPr>
          <a:xfrm>
            <a:off x="1506573" y="4895375"/>
            <a:ext cx="1684817" cy="1684817"/>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075198" y="4491171"/>
            <a:ext cx="301519" cy="229531"/>
          </a:xfrm>
          <a:prstGeom prst="rect">
            <a:avLst/>
          </a:prstGeom>
        </p:spPr>
      </p:pic>
      <p:pic>
        <p:nvPicPr>
          <p:cNvPr id="6" name="Picture 6"/>
          <p:cNvPicPr>
            <a:picLocks noChangeAspect="1"/>
          </p:cNvPicPr>
          <p:nvPr/>
        </p:nvPicPr>
        <p:blipFill>
          <a:blip r:embed="rId6"/>
          <a:srcRect/>
          <a:stretch>
            <a:fillRect/>
          </a:stretch>
        </p:blipFill>
        <p:spPr>
          <a:xfrm>
            <a:off x="2225957" y="3984758"/>
            <a:ext cx="1684817" cy="1684817"/>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877186" y="3783547"/>
            <a:ext cx="301519" cy="229531"/>
          </a:xfrm>
          <a:prstGeom prst="rect">
            <a:avLst/>
          </a:prstGeom>
        </p:spPr>
      </p:pic>
      <p:pic>
        <p:nvPicPr>
          <p:cNvPr id="8" name="Picture 8"/>
          <p:cNvPicPr>
            <a:picLocks noChangeAspect="1"/>
          </p:cNvPicPr>
          <p:nvPr/>
        </p:nvPicPr>
        <p:blipFill>
          <a:blip r:embed="rId6"/>
          <a:srcRect/>
          <a:stretch>
            <a:fillRect/>
          </a:stretch>
        </p:blipFill>
        <p:spPr>
          <a:xfrm>
            <a:off x="3027945" y="3257115"/>
            <a:ext cx="1684817" cy="1684817"/>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488420" y="3314235"/>
            <a:ext cx="301519" cy="229531"/>
          </a:xfrm>
          <a:prstGeom prst="rect">
            <a:avLst/>
          </a:prstGeom>
        </p:spPr>
      </p:pic>
      <p:pic>
        <p:nvPicPr>
          <p:cNvPr id="10" name="Picture 10"/>
          <p:cNvPicPr>
            <a:picLocks noChangeAspect="1"/>
          </p:cNvPicPr>
          <p:nvPr/>
        </p:nvPicPr>
        <p:blipFill>
          <a:blip r:embed="rId6"/>
          <a:srcRect/>
          <a:stretch>
            <a:fillRect/>
          </a:stretch>
        </p:blipFill>
        <p:spPr>
          <a:xfrm>
            <a:off x="3608665" y="2639586"/>
            <a:ext cx="1783061" cy="1684817"/>
          </a:xfrm>
          <a:prstGeom prst="rect">
            <a:avLst/>
          </a:prstGeom>
        </p:spPr>
      </p:pic>
      <p:pic>
        <p:nvPicPr>
          <p:cNvPr id="11"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978922" y="2101960"/>
            <a:ext cx="301519" cy="229531"/>
          </a:xfrm>
          <a:prstGeom prst="rect">
            <a:avLst/>
          </a:prstGeom>
        </p:spPr>
      </p:pic>
      <p:pic>
        <p:nvPicPr>
          <p:cNvPr id="12" name="Picture 12"/>
          <p:cNvPicPr>
            <a:picLocks noChangeAspect="1"/>
          </p:cNvPicPr>
          <p:nvPr/>
        </p:nvPicPr>
        <p:blipFill>
          <a:blip r:embed="rId6"/>
          <a:srcRect/>
          <a:stretch>
            <a:fillRect/>
          </a:stretch>
        </p:blipFill>
        <p:spPr>
          <a:xfrm>
            <a:off x="4153232" y="1631590"/>
            <a:ext cx="1684817" cy="1684817"/>
          </a:xfrm>
          <a:prstGeom prst="rect">
            <a:avLst/>
          </a:prstGeom>
        </p:spPr>
      </p:pic>
      <p:pic>
        <p:nvPicPr>
          <p:cNvPr id="13"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684792" y="1256835"/>
            <a:ext cx="301519" cy="229531"/>
          </a:xfrm>
          <a:prstGeom prst="rect">
            <a:avLst/>
          </a:prstGeom>
        </p:spPr>
      </p:pic>
      <p:pic>
        <p:nvPicPr>
          <p:cNvPr id="14" name="Picture 14"/>
          <p:cNvPicPr>
            <a:picLocks noChangeAspect="1"/>
          </p:cNvPicPr>
          <p:nvPr/>
        </p:nvPicPr>
        <p:blipFill>
          <a:blip r:embed="rId7"/>
          <a:srcRect/>
          <a:stretch>
            <a:fillRect/>
          </a:stretch>
        </p:blipFill>
        <p:spPr>
          <a:xfrm>
            <a:off x="4572000" y="425995"/>
            <a:ext cx="2160597" cy="2160597"/>
          </a:xfrm>
          <a:prstGeom prst="rect">
            <a:avLst/>
          </a:prstGeom>
        </p:spPr>
      </p:pic>
      <p:sp>
        <p:nvSpPr>
          <p:cNvPr id="15" name="TextBox 15"/>
          <p:cNvSpPr txBox="1"/>
          <p:nvPr/>
        </p:nvSpPr>
        <p:spPr>
          <a:xfrm>
            <a:off x="56740" y="5770053"/>
            <a:ext cx="1229649" cy="211083"/>
          </a:xfrm>
          <a:prstGeom prst="rect">
            <a:avLst/>
          </a:prstGeom>
        </p:spPr>
        <p:txBody>
          <a:bodyPr wrap="square" lIns="0" tIns="0" rIns="0" bIns="0" rtlCol="0" anchor="t">
            <a:spAutoFit/>
          </a:bodyPr>
          <a:lstStyle/>
          <a:p>
            <a:pPr algn="ctr">
              <a:lnSpc>
                <a:spcPts val="1820"/>
              </a:lnSpc>
            </a:pPr>
            <a:r>
              <a:rPr lang="en-US" sz="1300" dirty="0">
                <a:solidFill>
                  <a:srgbClr val="FFFFFF"/>
                </a:solidFill>
                <a:latin typeface="Open Sans Bold"/>
              </a:rPr>
              <a:t>NO EVIDENCE</a:t>
            </a:r>
          </a:p>
        </p:txBody>
      </p:sp>
      <p:sp>
        <p:nvSpPr>
          <p:cNvPr id="16" name="TextBox 16"/>
          <p:cNvSpPr txBox="1"/>
          <p:nvPr/>
        </p:nvSpPr>
        <p:spPr>
          <a:xfrm>
            <a:off x="261871" y="4462596"/>
            <a:ext cx="1776376" cy="441916"/>
          </a:xfrm>
          <a:prstGeom prst="rect">
            <a:avLst/>
          </a:prstGeom>
        </p:spPr>
        <p:txBody>
          <a:bodyPr lIns="0" tIns="0" rIns="0" bIns="0" rtlCol="0" anchor="t">
            <a:spAutoFit/>
          </a:bodyPr>
          <a:lstStyle/>
          <a:p>
            <a:pPr algn="ctr">
              <a:lnSpc>
                <a:spcPts val="1820"/>
              </a:lnSpc>
            </a:pPr>
            <a:r>
              <a:rPr lang="en-US" sz="1300" dirty="0">
                <a:solidFill>
                  <a:srgbClr val="FFFFFF"/>
                </a:solidFill>
                <a:latin typeface="Open Sans Bold"/>
              </a:rPr>
              <a:t>REASONABLE SUSPICION</a:t>
            </a:r>
          </a:p>
        </p:txBody>
      </p:sp>
      <p:sp>
        <p:nvSpPr>
          <p:cNvPr id="17" name="TextBox 17"/>
          <p:cNvSpPr txBox="1"/>
          <p:nvPr/>
        </p:nvSpPr>
        <p:spPr>
          <a:xfrm>
            <a:off x="876300" y="3754972"/>
            <a:ext cx="1835585" cy="211083"/>
          </a:xfrm>
          <a:prstGeom prst="rect">
            <a:avLst/>
          </a:prstGeom>
        </p:spPr>
        <p:txBody>
          <a:bodyPr wrap="square" lIns="0" tIns="0" rIns="0" bIns="0" rtlCol="0" anchor="t">
            <a:spAutoFit/>
          </a:bodyPr>
          <a:lstStyle/>
          <a:p>
            <a:pPr algn="ctr">
              <a:lnSpc>
                <a:spcPts val="1820"/>
              </a:lnSpc>
            </a:pPr>
            <a:r>
              <a:rPr lang="en-US" sz="1300" dirty="0">
                <a:solidFill>
                  <a:srgbClr val="FFFFFF"/>
                </a:solidFill>
                <a:latin typeface="Open Sans Bold"/>
              </a:rPr>
              <a:t>PROBABLE CAUSE</a:t>
            </a:r>
          </a:p>
        </p:txBody>
      </p:sp>
      <p:sp>
        <p:nvSpPr>
          <p:cNvPr id="18" name="TextBox 18"/>
          <p:cNvSpPr txBox="1"/>
          <p:nvPr/>
        </p:nvSpPr>
        <p:spPr>
          <a:xfrm>
            <a:off x="1438512" y="3285660"/>
            <a:ext cx="2010534" cy="211083"/>
          </a:xfrm>
          <a:prstGeom prst="rect">
            <a:avLst/>
          </a:prstGeom>
        </p:spPr>
        <p:txBody>
          <a:bodyPr wrap="square" lIns="0" tIns="0" rIns="0" bIns="0" rtlCol="0" anchor="t">
            <a:spAutoFit/>
          </a:bodyPr>
          <a:lstStyle/>
          <a:p>
            <a:pPr algn="ctr">
              <a:lnSpc>
                <a:spcPts val="1820"/>
              </a:lnSpc>
            </a:pPr>
            <a:r>
              <a:rPr lang="en-US" sz="1300" dirty="0">
                <a:solidFill>
                  <a:srgbClr val="FFFFFF"/>
                </a:solidFill>
                <a:latin typeface="Open Sans Bold"/>
              </a:rPr>
              <a:t>PREPONDERANCE</a:t>
            </a:r>
          </a:p>
        </p:txBody>
      </p:sp>
      <p:sp>
        <p:nvSpPr>
          <p:cNvPr id="20" name="TextBox 20"/>
          <p:cNvSpPr txBox="1"/>
          <p:nvPr/>
        </p:nvSpPr>
        <p:spPr>
          <a:xfrm>
            <a:off x="1704371" y="1288328"/>
            <a:ext cx="3008391" cy="143757"/>
          </a:xfrm>
          <a:prstGeom prst="rect">
            <a:avLst/>
          </a:prstGeom>
        </p:spPr>
        <p:txBody>
          <a:bodyPr wrap="square" lIns="0" tIns="0" rIns="0" bIns="0" rtlCol="0" anchor="t">
            <a:spAutoFit/>
          </a:bodyPr>
          <a:lstStyle/>
          <a:p>
            <a:pPr algn="ctr">
              <a:lnSpc>
                <a:spcPts val="1092"/>
              </a:lnSpc>
            </a:pPr>
            <a:r>
              <a:rPr lang="en-US" sz="1300" dirty="0">
                <a:solidFill>
                  <a:srgbClr val="FFFFFF"/>
                </a:solidFill>
                <a:latin typeface="Open Sans Bold"/>
              </a:rPr>
              <a:t>BEYOND A REASONABLE DOUBT</a:t>
            </a:r>
          </a:p>
        </p:txBody>
      </p:sp>
      <p:sp>
        <p:nvSpPr>
          <p:cNvPr id="21" name="TextBox 21"/>
          <p:cNvSpPr txBox="1"/>
          <p:nvPr/>
        </p:nvSpPr>
        <p:spPr>
          <a:xfrm>
            <a:off x="1197917" y="2137250"/>
            <a:ext cx="2712858" cy="211083"/>
          </a:xfrm>
          <a:prstGeom prst="rect">
            <a:avLst/>
          </a:prstGeom>
        </p:spPr>
        <p:txBody>
          <a:bodyPr wrap="square" lIns="0" tIns="0" rIns="0" bIns="0" rtlCol="0" anchor="t">
            <a:spAutoFit/>
          </a:bodyPr>
          <a:lstStyle/>
          <a:p>
            <a:pPr algn="ctr">
              <a:lnSpc>
                <a:spcPts val="1820"/>
              </a:lnSpc>
            </a:pPr>
            <a:r>
              <a:rPr lang="en-US" sz="1300" dirty="0">
                <a:solidFill>
                  <a:srgbClr val="FFFFFF"/>
                </a:solidFill>
                <a:latin typeface="Open Sans Bold"/>
              </a:rPr>
              <a:t>CLEAR AND CONVINCING</a:t>
            </a:r>
          </a:p>
        </p:txBody>
      </p:sp>
      <p:sp>
        <p:nvSpPr>
          <p:cNvPr id="24" name="TextBox 23">
            <a:extLst>
              <a:ext uri="{FF2B5EF4-FFF2-40B4-BE49-F238E27FC236}">
                <a16:creationId xmlns:a16="http://schemas.microsoft.com/office/drawing/2014/main" id="{A6D93AF0-D422-8A24-C3DD-96FC60445397}"/>
              </a:ext>
            </a:extLst>
          </p:cNvPr>
          <p:cNvSpPr txBox="1"/>
          <p:nvPr/>
        </p:nvSpPr>
        <p:spPr>
          <a:xfrm>
            <a:off x="235985" y="5400568"/>
            <a:ext cx="1076451" cy="308482"/>
          </a:xfrm>
          <a:prstGeom prst="rect">
            <a:avLst/>
          </a:prstGeom>
          <a:noFill/>
        </p:spPr>
        <p:txBody>
          <a:bodyPr wrap="square">
            <a:spAutoFit/>
          </a:bodyPr>
          <a:lstStyle/>
          <a:p>
            <a:pPr algn="ctr">
              <a:lnSpc>
                <a:spcPts val="1820"/>
              </a:lnSpc>
            </a:pPr>
            <a:r>
              <a:rPr lang="en-US" sz="1300" dirty="0">
                <a:solidFill>
                  <a:srgbClr val="FFFFFF"/>
                </a:solidFill>
                <a:latin typeface="Open Sans Bold"/>
              </a:rPr>
              <a:t>SCINTILLA</a:t>
            </a:r>
          </a:p>
        </p:txBody>
      </p:sp>
      <p:sp>
        <p:nvSpPr>
          <p:cNvPr id="22" name="TextBox 21">
            <a:extLst>
              <a:ext uri="{FF2B5EF4-FFF2-40B4-BE49-F238E27FC236}">
                <a16:creationId xmlns:a16="http://schemas.microsoft.com/office/drawing/2014/main" id="{D7964A74-B380-D33D-E9AA-B4353F85087C}"/>
              </a:ext>
            </a:extLst>
          </p:cNvPr>
          <p:cNvSpPr txBox="1"/>
          <p:nvPr/>
        </p:nvSpPr>
        <p:spPr>
          <a:xfrm>
            <a:off x="6955758" y="1409462"/>
            <a:ext cx="2411404" cy="1384995"/>
          </a:xfrm>
          <a:prstGeom prst="rect">
            <a:avLst/>
          </a:prstGeom>
          <a:noFill/>
        </p:spPr>
        <p:txBody>
          <a:bodyPr wrap="square" rtlCol="0">
            <a:spAutoFit/>
          </a:bodyPr>
          <a:lstStyle/>
          <a:p>
            <a:pPr algn="ctr"/>
            <a:r>
              <a:rPr lang="en-US" sz="2800" dirty="0"/>
              <a:t>BURDENS </a:t>
            </a:r>
          </a:p>
          <a:p>
            <a:pPr algn="ctr"/>
            <a:r>
              <a:rPr lang="en-US" sz="2800" dirty="0"/>
              <a:t>OF </a:t>
            </a:r>
          </a:p>
          <a:p>
            <a:pPr algn="ctr"/>
            <a:r>
              <a:rPr lang="en-US" sz="2800" dirty="0"/>
              <a:t>PROOF</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Title 1"/>
          <p:cNvSpPr>
            <a:spLocks noGrp="1"/>
          </p:cNvSpPr>
          <p:nvPr>
            <p:ph type="title"/>
          </p:nvPr>
        </p:nvSpPr>
        <p:spPr>
          <a:xfrm>
            <a:off x="514350" y="643466"/>
            <a:ext cx="1943100" cy="4995333"/>
          </a:xfrm>
        </p:spPr>
        <p:txBody>
          <a:bodyPr vert="horz" lIns="91440" tIns="45720" rIns="91440" bIns="45720" rtlCol="0" anchor="ctr">
            <a:normAutofit/>
          </a:bodyPr>
          <a:lstStyle/>
          <a:p>
            <a:r>
              <a:rPr lang="en-US" sz="3600" b="1" dirty="0">
                <a:solidFill>
                  <a:srgbClr val="FFFFFF"/>
                </a:solidFill>
              </a:rPr>
              <a:t>Is any test </a:t>
            </a:r>
            <a:r>
              <a:rPr lang="en-US" sz="3600" b="1" i="1" dirty="0">
                <a:solidFill>
                  <a:srgbClr val="FFFFFF"/>
                </a:solidFill>
              </a:rPr>
              <a:t>really </a:t>
            </a:r>
            <a:r>
              <a:rPr lang="en-US" sz="3600" b="1" dirty="0">
                <a:solidFill>
                  <a:srgbClr val="FFFFFF"/>
                </a:solidFill>
              </a:rPr>
              <a:t>error proof? </a:t>
            </a:r>
            <a:br>
              <a:rPr lang="en-US" sz="3600" b="1" dirty="0">
                <a:solidFill>
                  <a:srgbClr val="FFFFFF"/>
                </a:solidFill>
              </a:rPr>
            </a:br>
            <a:endParaRPr lang="en-US" sz="3600" b="1" dirty="0">
              <a:solidFill>
                <a:srgbClr val="FFFFFF"/>
              </a:solidFill>
            </a:endParaRPr>
          </a:p>
        </p:txBody>
      </p:sp>
      <p:pic>
        <p:nvPicPr>
          <p:cNvPr id="117763" name="Picture 2" descr="IMG_1227.JPG"/>
          <p:cNvPicPr>
            <a:picLocks noChangeAspect="1"/>
          </p:cNvPicPr>
          <p:nvPr/>
        </p:nvPicPr>
        <p:blipFill>
          <a:blip r:embed="rId3" cstate="print"/>
          <a:srcRect/>
          <a:stretch>
            <a:fillRect/>
          </a:stretch>
        </p:blipFill>
        <p:spPr bwMode="auto">
          <a:xfrm>
            <a:off x="3675886" y="685800"/>
            <a:ext cx="4770028" cy="3346321"/>
          </a:xfrm>
          <a:prstGeom prst="rect">
            <a:avLst/>
          </a:prstGeom>
          <a:noFill/>
          <a:ln w="9525">
            <a:noFill/>
            <a:miter lim="800000"/>
            <a:headEnd/>
            <a:tailEnd/>
          </a:ln>
        </p:spPr>
      </p:pic>
      <p:sp>
        <p:nvSpPr>
          <p:cNvPr id="4" name="TextBox 3"/>
          <p:cNvSpPr txBox="1"/>
          <p:nvPr/>
        </p:nvSpPr>
        <p:spPr>
          <a:xfrm>
            <a:off x="3606450" y="4200885"/>
            <a:ext cx="4908900" cy="247440"/>
          </a:xfrm>
          <a:prstGeom prst="rect">
            <a:avLst/>
          </a:prstGeom>
          <a:noFill/>
        </p:spPr>
        <p:txBody>
          <a:bodyPr wrap="square" rtlCol="0">
            <a:spAutoFit/>
          </a:bodyPr>
          <a:lstStyle/>
          <a:p>
            <a:pPr defTabSz="256032">
              <a:spcAft>
                <a:spcPts val="600"/>
              </a:spcAft>
            </a:pPr>
            <a:r>
              <a:rPr lang="en-US" sz="1008" kern="1200" err="1">
                <a:solidFill>
                  <a:schemeClr val="tx1"/>
                </a:solidFill>
                <a:latin typeface="+mn-lt"/>
                <a:ea typeface="+mn-ea"/>
                <a:cs typeface="+mn-cs"/>
              </a:rPr>
              <a:t>hCG</a:t>
            </a:r>
            <a:r>
              <a:rPr lang="en-US" sz="1008" kern="1200">
                <a:solidFill>
                  <a:schemeClr val="tx1"/>
                </a:solidFill>
                <a:latin typeface="+mn-lt"/>
                <a:ea typeface="+mn-ea"/>
                <a:cs typeface="+mn-cs"/>
              </a:rPr>
              <a:t> (human Chorionic </a:t>
            </a:r>
            <a:r>
              <a:rPr lang="en-US" sz="1008" kern="1200" err="1">
                <a:solidFill>
                  <a:schemeClr val="tx1"/>
                </a:solidFill>
                <a:latin typeface="+mn-lt"/>
                <a:ea typeface="+mn-ea"/>
                <a:cs typeface="+mn-cs"/>
              </a:rPr>
              <a:t>Gonadotropin</a:t>
            </a:r>
            <a:r>
              <a:rPr lang="en-US" sz="1008" kern="1200">
                <a:solidFill>
                  <a:schemeClr val="tx1"/>
                </a:solidFill>
                <a:latin typeface="+mn-lt"/>
                <a:ea typeface="+mn-ea"/>
                <a:cs typeface="+mn-cs"/>
              </a:rPr>
              <a:t>), a hormone present in urine only during pregnancy.</a:t>
            </a:r>
            <a:endParaRPr lang="en-US"/>
          </a:p>
        </p:txBody>
      </p:sp>
    </p:spTree>
    <p:extLst>
      <p:ext uri="{BB962C8B-B14F-4D97-AF65-F5344CB8AC3E}">
        <p14:creationId xmlns:p14="http://schemas.microsoft.com/office/powerpoint/2010/main" val="13628483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4350" y="609600"/>
            <a:ext cx="3914775" cy="1456267"/>
          </a:xfrm>
        </p:spPr>
        <p:txBody>
          <a:bodyPr>
            <a:normAutofit/>
          </a:bodyPr>
          <a:lstStyle/>
          <a:p>
            <a:r>
              <a:rPr lang="en-US" sz="4400" b="1" dirty="0"/>
              <a:t>THERMOMETER</a:t>
            </a:r>
            <a:r>
              <a:rPr lang="en-US" b="1" dirty="0"/>
              <a:t> </a:t>
            </a:r>
          </a:p>
        </p:txBody>
      </p:sp>
      <p:sp>
        <p:nvSpPr>
          <p:cNvPr id="3" name="Content Placeholder 2"/>
          <p:cNvSpPr>
            <a:spLocks noGrp="1"/>
          </p:cNvSpPr>
          <p:nvPr>
            <p:ph idx="1"/>
          </p:nvPr>
        </p:nvSpPr>
        <p:spPr>
          <a:xfrm>
            <a:off x="514350" y="2142067"/>
            <a:ext cx="3914775" cy="3649133"/>
          </a:xfrm>
        </p:spPr>
        <p:txBody>
          <a:bodyPr>
            <a:normAutofit/>
          </a:bodyPr>
          <a:lstStyle/>
          <a:p>
            <a:r>
              <a:rPr lang="en-US" sz="2400" dirty="0"/>
              <a:t>102-104 °F Go to the Emergency Room</a:t>
            </a:r>
          </a:p>
          <a:p>
            <a:r>
              <a:rPr lang="en-US" sz="2400" dirty="0"/>
              <a:t>106 °F  Emergency Medical Procedures</a:t>
            </a:r>
          </a:p>
          <a:p>
            <a:r>
              <a:rPr lang="en-US" sz="2400" dirty="0"/>
              <a:t>108 °F Convulsions and Death</a:t>
            </a:r>
          </a:p>
        </p:txBody>
      </p:sp>
      <p:pic>
        <p:nvPicPr>
          <p:cNvPr id="4" name="Picture 3" descr="Thermometer.jpg"/>
          <p:cNvPicPr>
            <a:picLocks noChangeAspect="1"/>
          </p:cNvPicPr>
          <p:nvPr/>
        </p:nvPicPr>
        <p:blipFill rotWithShape="1">
          <a:blip r:embed="rId2" cstate="print"/>
          <a:srcRect l="11338" r="10853" b="-1"/>
          <a:stretch/>
        </p:blipFill>
        <p:spPr>
          <a:xfrm>
            <a:off x="4649122" y="639097"/>
            <a:ext cx="4085303" cy="5250425"/>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2925593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b="1" dirty="0"/>
              <a:t>BLOOD TESTING </a:t>
            </a:r>
          </a:p>
        </p:txBody>
      </p:sp>
      <p:sp>
        <p:nvSpPr>
          <p:cNvPr id="3" name="Content Placeholder 2"/>
          <p:cNvSpPr>
            <a:spLocks noGrp="1"/>
          </p:cNvSpPr>
          <p:nvPr>
            <p:ph idx="1"/>
          </p:nvPr>
        </p:nvSpPr>
        <p:spPr>
          <a:xfrm>
            <a:off x="0" y="1447800"/>
            <a:ext cx="8686800" cy="5007008"/>
          </a:xfrm>
        </p:spPr>
        <p:txBody>
          <a:bodyPr>
            <a:normAutofit/>
          </a:bodyPr>
          <a:lstStyle/>
          <a:p>
            <a:endParaRPr lang="en-US" b="1" dirty="0"/>
          </a:p>
          <a:p>
            <a:endParaRPr lang="en-US" b="1" dirty="0"/>
          </a:p>
          <a:p>
            <a:r>
              <a:rPr lang="en-US" sz="2000" b="1" dirty="0"/>
              <a:t>Stop Watch (4.5 – 40 yard dash)</a:t>
            </a:r>
            <a:endParaRPr lang="en-US" sz="2000" dirty="0"/>
          </a:p>
          <a:p>
            <a:pPr lvl="1"/>
            <a:r>
              <a:rPr lang="en-US" sz="2000" dirty="0"/>
              <a:t>Work for the parents/ Not NCAA Independent</a:t>
            </a:r>
          </a:p>
          <a:p>
            <a:pPr lvl="1"/>
            <a:r>
              <a:rPr lang="en-US" sz="2000" dirty="0"/>
              <a:t>Not 1 student at a time</a:t>
            </a:r>
          </a:p>
          <a:p>
            <a:pPr lvl="1"/>
            <a:r>
              <a:rPr lang="en-US" sz="2000" dirty="0"/>
              <a:t>Not by Name but by Number</a:t>
            </a:r>
          </a:p>
          <a:p>
            <a:pPr lvl="1"/>
            <a:r>
              <a:rPr lang="en-US" sz="2000" dirty="0"/>
              <a:t>Don’t measure the speed / </a:t>
            </a:r>
            <a:r>
              <a:rPr lang="en-US" sz="2000" dirty="0" err="1"/>
              <a:t>Ladainian</a:t>
            </a:r>
            <a:r>
              <a:rPr lang="en-US" sz="2000" dirty="0"/>
              <a:t> Tomlinson</a:t>
            </a:r>
          </a:p>
          <a:p>
            <a:pPr lvl="1"/>
            <a:r>
              <a:rPr lang="en-US" sz="2000" dirty="0"/>
              <a:t>Don’t even know if the student looks fast</a:t>
            </a:r>
          </a:p>
          <a:p>
            <a:pPr lvl="1"/>
            <a:r>
              <a:rPr lang="en-US" sz="2000" dirty="0"/>
              <a:t>No one checks my work</a:t>
            </a:r>
          </a:p>
          <a:p>
            <a:pPr lvl="1"/>
            <a:r>
              <a:rPr lang="en-US" sz="2000" dirty="0"/>
              <a:t>Never made a mistake</a:t>
            </a:r>
            <a:endParaRPr lang="en-US" sz="2000" b="1" dirty="0"/>
          </a:p>
          <a:p>
            <a:r>
              <a:rPr lang="en-US" sz="2000" b="1" dirty="0"/>
              <a:t>How does that make you feel?</a:t>
            </a:r>
          </a:p>
          <a:p>
            <a:pPr lvl="1"/>
            <a:endParaRPr lang="en-US" dirty="0"/>
          </a:p>
          <a:p>
            <a:pPr lvl="1"/>
            <a:endParaRPr lang="en-US" dirty="0"/>
          </a:p>
          <a:p>
            <a:pPr lvl="1"/>
            <a:endParaRPr lang="en-US" dirty="0"/>
          </a:p>
        </p:txBody>
      </p:sp>
      <p:pic>
        <p:nvPicPr>
          <p:cNvPr id="4" name="Picture 3" descr="Stop Watch.jpg"/>
          <p:cNvPicPr>
            <a:picLocks noChangeAspect="1"/>
          </p:cNvPicPr>
          <p:nvPr/>
        </p:nvPicPr>
        <p:blipFill>
          <a:blip r:embed="rId2" cstate="print"/>
          <a:stretch>
            <a:fillRect/>
          </a:stretch>
        </p:blipFill>
        <p:spPr>
          <a:xfrm>
            <a:off x="5715000" y="0"/>
            <a:ext cx="3429000" cy="3429000"/>
          </a:xfrm>
          <a:prstGeom prst="rect">
            <a:avLst/>
          </a:prstGeom>
        </p:spPr>
      </p:pic>
    </p:spTree>
  </p:cSld>
  <p:clrMapOvr>
    <a:masterClrMapping/>
  </p:clrMapOvr>
  <p:transition>
    <p:wipe dir="d"/>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BD9FF3-BFBA-D195-015B-A944F5B9E771}"/>
              </a:ext>
            </a:extLst>
          </p:cNvPr>
          <p:cNvSpPr>
            <a:spLocks noGrp="1"/>
          </p:cNvSpPr>
          <p:nvPr>
            <p:ph type="title"/>
          </p:nvPr>
        </p:nvSpPr>
        <p:spPr/>
        <p:txBody>
          <a:bodyPr/>
          <a:lstStyle/>
          <a:p>
            <a:endParaRPr lang="en-US"/>
          </a:p>
        </p:txBody>
      </p:sp>
      <p:pic>
        <p:nvPicPr>
          <p:cNvPr id="5" name="Content Placeholder 4" descr="Text, letter&#10;&#10;Description automatically generated">
            <a:extLst>
              <a:ext uri="{FF2B5EF4-FFF2-40B4-BE49-F238E27FC236}">
                <a16:creationId xmlns:a16="http://schemas.microsoft.com/office/drawing/2014/main" id="{9F00A07B-0455-DC73-EF0E-E71F3E3CBDA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55862" y="-459185"/>
            <a:ext cx="5832276" cy="7776370"/>
          </a:xfrm>
        </p:spPr>
      </p:pic>
    </p:spTree>
    <p:extLst>
      <p:ext uri="{BB962C8B-B14F-4D97-AF65-F5344CB8AC3E}">
        <p14:creationId xmlns:p14="http://schemas.microsoft.com/office/powerpoint/2010/main" val="40820576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B9A75C-76CC-51C0-B0B3-ADDCA4462E8A}"/>
              </a:ext>
            </a:extLst>
          </p:cNvPr>
          <p:cNvSpPr>
            <a:spLocks noGrp="1"/>
          </p:cNvSpPr>
          <p:nvPr>
            <p:ph type="title"/>
          </p:nvPr>
        </p:nvSpPr>
        <p:spPr/>
        <p:txBody>
          <a:bodyPr/>
          <a:lstStyle/>
          <a:p>
            <a:endParaRPr lang="en-US"/>
          </a:p>
        </p:txBody>
      </p:sp>
      <p:pic>
        <p:nvPicPr>
          <p:cNvPr id="5" name="Content Placeholder 4" descr="A picture containing text, desk&#10;&#10;Description automatically generated">
            <a:extLst>
              <a:ext uri="{FF2B5EF4-FFF2-40B4-BE49-F238E27FC236}">
                <a16:creationId xmlns:a16="http://schemas.microsoft.com/office/drawing/2014/main" id="{84344DA7-A3CB-8811-2EDE-0ED19854DD1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400" y="71437"/>
            <a:ext cx="8953500" cy="6715125"/>
          </a:xfrm>
        </p:spPr>
      </p:pic>
    </p:spTree>
    <p:extLst>
      <p:ext uri="{BB962C8B-B14F-4D97-AF65-F5344CB8AC3E}">
        <p14:creationId xmlns:p14="http://schemas.microsoft.com/office/powerpoint/2010/main" val="30150992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342990-C8EC-D1DD-BEA5-ADFBB0DF031A}"/>
              </a:ext>
            </a:extLst>
          </p:cNvPr>
          <p:cNvSpPr>
            <a:spLocks noGrp="1"/>
          </p:cNvSpPr>
          <p:nvPr>
            <p:ph type="title"/>
          </p:nvPr>
        </p:nvSpPr>
        <p:spPr/>
        <p:txBody>
          <a:bodyPr/>
          <a:lstStyle/>
          <a:p>
            <a:endParaRPr lang="en-US"/>
          </a:p>
        </p:txBody>
      </p:sp>
      <p:pic>
        <p:nvPicPr>
          <p:cNvPr id="5" name="Content Placeholder 4" descr="Text, map&#10;&#10;Description automatically generated">
            <a:extLst>
              <a:ext uri="{FF2B5EF4-FFF2-40B4-BE49-F238E27FC236}">
                <a16:creationId xmlns:a16="http://schemas.microsoft.com/office/drawing/2014/main" id="{2099B2E8-3FB4-0397-0616-D10C1DFF1C3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98737" y="0"/>
            <a:ext cx="5546526" cy="7395370"/>
          </a:xfrm>
        </p:spPr>
      </p:pic>
    </p:spTree>
    <p:extLst>
      <p:ext uri="{BB962C8B-B14F-4D97-AF65-F5344CB8AC3E}">
        <p14:creationId xmlns:p14="http://schemas.microsoft.com/office/powerpoint/2010/main" val="229430787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AC0B9C-5266-A4DF-7A5F-034C0A94AD25}"/>
              </a:ext>
            </a:extLst>
          </p:cNvPr>
          <p:cNvSpPr>
            <a:spLocks noGrp="1"/>
          </p:cNvSpPr>
          <p:nvPr>
            <p:ph type="title"/>
          </p:nvPr>
        </p:nvSpPr>
        <p:spPr/>
        <p:txBody>
          <a:bodyPr/>
          <a:lstStyle/>
          <a:p>
            <a:endParaRPr lang="en-US"/>
          </a:p>
        </p:txBody>
      </p:sp>
      <p:pic>
        <p:nvPicPr>
          <p:cNvPr id="5" name="Content Placeholder 4" descr="Text, whiteboard&#10;&#10;Description automatically generated">
            <a:extLst>
              <a:ext uri="{FF2B5EF4-FFF2-40B4-BE49-F238E27FC236}">
                <a16:creationId xmlns:a16="http://schemas.microsoft.com/office/drawing/2014/main" id="{451DD767-D89D-E2D7-45C4-EAAF4D6F522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22537" y="-319485"/>
            <a:ext cx="5698926" cy="7598570"/>
          </a:xfrm>
        </p:spPr>
      </p:pic>
    </p:spTree>
    <p:extLst>
      <p:ext uri="{BB962C8B-B14F-4D97-AF65-F5344CB8AC3E}">
        <p14:creationId xmlns:p14="http://schemas.microsoft.com/office/powerpoint/2010/main" val="51858675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ogo, company name&#10;&#10;Description automatically generated">
            <a:extLst>
              <a:ext uri="{FF2B5EF4-FFF2-40B4-BE49-F238E27FC236}">
                <a16:creationId xmlns:a16="http://schemas.microsoft.com/office/drawing/2014/main" id="{E42B434C-BFA5-DC2E-210D-EB81AA3C7B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0"/>
            <a:ext cx="6858000" cy="6858000"/>
          </a:xfrm>
          <a:prstGeom prst="rect">
            <a:avLst/>
          </a:prstGeom>
        </p:spPr>
      </p:pic>
    </p:spTree>
    <p:extLst>
      <p:ext uri="{BB962C8B-B14F-4D97-AF65-F5344CB8AC3E}">
        <p14:creationId xmlns:p14="http://schemas.microsoft.com/office/powerpoint/2010/main" val="164739751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pic>
        <p:nvPicPr>
          <p:cNvPr id="3" name="Picture 2" descr="Text&#10;&#10;Description automatically generated with medium confidence">
            <a:extLst>
              <a:ext uri="{FF2B5EF4-FFF2-40B4-BE49-F238E27FC236}">
                <a16:creationId xmlns:a16="http://schemas.microsoft.com/office/drawing/2014/main" id="{E4127333-3771-B4BB-EE8D-D65B729CD0A5}"/>
              </a:ext>
            </a:extLst>
          </p:cNvPr>
          <p:cNvPicPr>
            <a:picLocks noChangeAspect="1"/>
          </p:cNvPicPr>
          <p:nvPr/>
        </p:nvPicPr>
        <p:blipFill rotWithShape="1">
          <a:blip r:embed="rId3">
            <a:extLst>
              <a:ext uri="{28A0092B-C50C-407E-A947-70E740481C1C}">
                <a14:useLocalDpi xmlns:a14="http://schemas.microsoft.com/office/drawing/2010/main" val="0"/>
              </a:ext>
            </a:extLst>
          </a:blip>
          <a:srcRect t="9792" r="-1" b="8265"/>
          <a:stretch/>
        </p:blipFill>
        <p:spPr>
          <a:xfrm>
            <a:off x="387349" y="10"/>
            <a:ext cx="8369301" cy="6857990"/>
          </a:xfrm>
          <a:custGeom>
            <a:avLst/>
            <a:gdLst/>
            <a:ahLst/>
            <a:cxnLst/>
            <a:rect l="l" t="t" r="r" b="b"/>
            <a:pathLst>
              <a:path w="11159068" h="6858000">
                <a:moveTo>
                  <a:pt x="1192024" y="0"/>
                </a:moveTo>
                <a:cubicBezTo>
                  <a:pt x="1192024" y="0"/>
                  <a:pt x="1192024" y="0"/>
                  <a:pt x="9967044" y="0"/>
                </a:cubicBezTo>
                <a:cubicBezTo>
                  <a:pt x="10713854" y="942975"/>
                  <a:pt x="11159068" y="2138363"/>
                  <a:pt x="11159068" y="3433763"/>
                </a:cubicBezTo>
                <a:cubicBezTo>
                  <a:pt x="11159068" y="4724400"/>
                  <a:pt x="10718641" y="5915025"/>
                  <a:pt x="9971831" y="6858000"/>
                </a:cubicBezTo>
                <a:cubicBezTo>
                  <a:pt x="9971831" y="6858000"/>
                  <a:pt x="9971831" y="6858000"/>
                  <a:pt x="1187237" y="6858000"/>
                </a:cubicBezTo>
                <a:cubicBezTo>
                  <a:pt x="440427" y="5915025"/>
                  <a:pt x="0" y="4724400"/>
                  <a:pt x="0" y="3433763"/>
                </a:cubicBezTo>
                <a:cubicBezTo>
                  <a:pt x="0" y="2138363"/>
                  <a:pt x="445214" y="942975"/>
                  <a:pt x="1192024" y="0"/>
                </a:cubicBezTo>
                <a:close/>
              </a:path>
            </a:pathLst>
          </a:cu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93720741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8100" y="38100"/>
            <a:ext cx="9220200" cy="3922566"/>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19400" y="4114800"/>
            <a:ext cx="3454400" cy="2590800"/>
          </a:xfrm>
          <a:prstGeom prst="rect">
            <a:avLst/>
          </a:prstGeom>
        </p:spPr>
      </p:pic>
    </p:spTree>
    <p:extLst>
      <p:ext uri="{BB962C8B-B14F-4D97-AF65-F5344CB8AC3E}">
        <p14:creationId xmlns:p14="http://schemas.microsoft.com/office/powerpoint/2010/main" val="27651015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8763000" cy="1143000"/>
          </a:xfrm>
        </p:spPr>
        <p:txBody>
          <a:bodyPr>
            <a:normAutofit/>
          </a:bodyPr>
          <a:lstStyle/>
          <a:p>
            <a:pPr algn="ctr"/>
            <a:endParaRPr lang="en-US" sz="4800" b="1" dirty="0">
              <a:solidFill>
                <a:srgbClr val="FFFF00"/>
              </a:solidFill>
            </a:endParaRPr>
          </a:p>
        </p:txBody>
      </p:sp>
      <p:sp>
        <p:nvSpPr>
          <p:cNvPr id="3" name="Content Placeholder 2"/>
          <p:cNvSpPr>
            <a:spLocks noGrp="1"/>
          </p:cNvSpPr>
          <p:nvPr>
            <p:ph idx="1"/>
          </p:nvPr>
        </p:nvSpPr>
        <p:spPr>
          <a:xfrm>
            <a:off x="457200" y="228600"/>
            <a:ext cx="7772400" cy="6477000"/>
          </a:xfrm>
        </p:spPr>
        <p:txBody>
          <a:bodyPr>
            <a:normAutofit/>
          </a:bodyPr>
          <a:lstStyle/>
          <a:p>
            <a:r>
              <a:rPr lang="en-US" sz="8800" b="1" dirty="0"/>
              <a:t>Beyond  </a:t>
            </a:r>
            <a:r>
              <a:rPr lang="en-US" sz="1200" b="1" dirty="0"/>
              <a:t>(if you went beyond your exit?)</a:t>
            </a:r>
          </a:p>
          <a:p>
            <a:r>
              <a:rPr lang="en-US" sz="8800" b="1" u="sng" dirty="0"/>
              <a:t>A</a:t>
            </a:r>
            <a:r>
              <a:rPr lang="en-US" sz="8800" b="1" dirty="0"/>
              <a:t> </a:t>
            </a:r>
            <a:r>
              <a:rPr lang="en-US" sz="1300" b="1" dirty="0"/>
              <a:t>(how many pineapples do you have?)</a:t>
            </a:r>
          </a:p>
          <a:p>
            <a:r>
              <a:rPr lang="en-US" sz="8800" b="1" dirty="0"/>
              <a:t>Reasonable</a:t>
            </a:r>
            <a:r>
              <a:rPr lang="en-US" sz="1300" b="1" dirty="0"/>
              <a:t>(phone a friend?)</a:t>
            </a:r>
          </a:p>
          <a:p>
            <a:r>
              <a:rPr lang="en-US" sz="8800" b="1" dirty="0"/>
              <a:t>Doubt </a:t>
            </a:r>
            <a:r>
              <a:rPr lang="en-US" sz="1300" b="1" dirty="0"/>
              <a:t>(before you jump in a pool?)</a:t>
            </a:r>
          </a:p>
          <a:p>
            <a:pPr marL="0" indent="0">
              <a:buNone/>
            </a:pPr>
            <a:endParaRPr lang="en-US"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wearing sunglasses and smoking a cigarette in a car&#10;&#10;Description automatically generated with medium confidence">
            <a:extLst>
              <a:ext uri="{FF2B5EF4-FFF2-40B4-BE49-F238E27FC236}">
                <a16:creationId xmlns:a16="http://schemas.microsoft.com/office/drawing/2014/main" id="{094CDA29-684F-4A31-A1CA-4194DAB6FF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94"/>
            <a:ext cx="9144000" cy="6875188"/>
          </a:xfrm>
          <a:prstGeom prst="rect">
            <a:avLst/>
          </a:prstGeom>
        </p:spPr>
      </p:pic>
    </p:spTree>
    <p:extLst>
      <p:ext uri="{BB962C8B-B14F-4D97-AF65-F5344CB8AC3E}">
        <p14:creationId xmlns:p14="http://schemas.microsoft.com/office/powerpoint/2010/main" val="4374937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sitting at a table&#10;&#10;Description automatically generated">
            <a:extLst>
              <a:ext uri="{FF2B5EF4-FFF2-40B4-BE49-F238E27FC236}">
                <a16:creationId xmlns:a16="http://schemas.microsoft.com/office/drawing/2014/main" id="{00F0B45C-5B59-407C-9F5A-12396B6085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86793"/>
            <a:ext cx="9144000" cy="3884414"/>
          </a:xfrm>
          <a:prstGeom prst="rect">
            <a:avLst/>
          </a:prstGeom>
        </p:spPr>
      </p:pic>
    </p:spTree>
    <p:extLst>
      <p:ext uri="{BB962C8B-B14F-4D97-AF65-F5344CB8AC3E}">
        <p14:creationId xmlns:p14="http://schemas.microsoft.com/office/powerpoint/2010/main" val="39255528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ouple of people posing for the camera&#10;&#10;Description automatically generated">
            <a:extLst>
              <a:ext uri="{FF2B5EF4-FFF2-40B4-BE49-F238E27FC236}">
                <a16:creationId xmlns:a16="http://schemas.microsoft.com/office/drawing/2014/main" id="{9228DF08-A1B8-43ED-BF7A-9B45F590BC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7250"/>
            <a:ext cx="9144000" cy="5143500"/>
          </a:xfrm>
          <a:prstGeom prst="rect">
            <a:avLst/>
          </a:prstGeom>
        </p:spPr>
      </p:pic>
    </p:spTree>
    <p:extLst>
      <p:ext uri="{BB962C8B-B14F-4D97-AF65-F5344CB8AC3E}">
        <p14:creationId xmlns:p14="http://schemas.microsoft.com/office/powerpoint/2010/main" val="77835728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implement, stationary, food, many&#10;&#10;Description automatically generated">
            <a:extLst>
              <a:ext uri="{FF2B5EF4-FFF2-40B4-BE49-F238E27FC236}">
                <a16:creationId xmlns:a16="http://schemas.microsoft.com/office/drawing/2014/main" id="{62D4B744-CA15-4C63-8A1E-EF06138803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2400"/>
            <a:ext cx="9174480" cy="6553200"/>
          </a:xfrm>
          <a:prstGeom prst="rect">
            <a:avLst/>
          </a:prstGeom>
        </p:spPr>
      </p:pic>
    </p:spTree>
    <p:extLst>
      <p:ext uri="{BB962C8B-B14F-4D97-AF65-F5344CB8AC3E}">
        <p14:creationId xmlns:p14="http://schemas.microsoft.com/office/powerpoint/2010/main" val="125335544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5400"/>
            <a:ext cx="7772400" cy="1456267"/>
          </a:xfrm>
        </p:spPr>
        <p:txBody>
          <a:bodyPr>
            <a:normAutofit/>
          </a:bodyPr>
          <a:lstStyle/>
          <a:p>
            <a:pPr algn="ctr"/>
            <a:r>
              <a:rPr lang="en-US" sz="6000" b="1" dirty="0"/>
              <a:t>JURY NULLIFICATION</a:t>
            </a:r>
          </a:p>
        </p:txBody>
      </p:sp>
      <p:pic>
        <p:nvPicPr>
          <p:cNvPr id="4" name="Content Placeholder 3" descr="drugged.jpg"/>
          <p:cNvPicPr>
            <a:picLocks noGrp="1" noChangeAspect="1"/>
          </p:cNvPicPr>
          <p:nvPr>
            <p:ph idx="1"/>
          </p:nvPr>
        </p:nvPicPr>
        <p:blipFill>
          <a:blip r:embed="rId2" cstate="print"/>
          <a:stretch>
            <a:fillRect/>
          </a:stretch>
        </p:blipFill>
        <p:spPr>
          <a:xfrm>
            <a:off x="573499" y="1498600"/>
            <a:ext cx="7997001" cy="5334000"/>
          </a:xfr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p:cNvPicPr>
            <a:picLocks noGrp="1" noChangeAspect="1" noChangeArrowheads="1"/>
          </p:cNvPicPr>
          <p:nvPr>
            <p:ph idx="1"/>
          </p:nvPr>
        </p:nvPicPr>
        <p:blipFill>
          <a:blip r:embed="rId2" cstate="print"/>
          <a:srcRect/>
          <a:stretch>
            <a:fillRect/>
          </a:stretch>
        </p:blipFill>
        <p:spPr bwMode="auto">
          <a:xfrm>
            <a:off x="-76200" y="709612"/>
            <a:ext cx="9304866" cy="5233988"/>
          </a:xfrm>
          <a:prstGeom prst="rect">
            <a:avLst/>
          </a:prstGeom>
          <a:noFill/>
          <a:ln w="9525">
            <a:noFill/>
            <a:miter lim="800000"/>
            <a:headEnd/>
            <a:tailEnd/>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6600" b="1" dirty="0"/>
              <a:t>DOES IT MATTER?</a:t>
            </a:r>
          </a:p>
        </p:txBody>
      </p:sp>
      <p:pic>
        <p:nvPicPr>
          <p:cNvPr id="4" name="Content Placeholder 3" descr="Iced Tea.jpg"/>
          <p:cNvPicPr>
            <a:picLocks noGrp="1" noChangeAspect="1"/>
          </p:cNvPicPr>
          <p:nvPr>
            <p:ph idx="1"/>
          </p:nvPr>
        </p:nvPicPr>
        <p:blipFill>
          <a:blip r:embed="rId2" cstate="print"/>
          <a:stretch>
            <a:fillRect/>
          </a:stretch>
        </p:blipFill>
        <p:spPr>
          <a:xfrm>
            <a:off x="609600" y="2438400"/>
            <a:ext cx="2359152" cy="3255264"/>
          </a:xfrm>
        </p:spPr>
      </p:pic>
      <p:pic>
        <p:nvPicPr>
          <p:cNvPr id="5" name="Picture 4" descr="Long-Island-Iced-Tea-Pinterest.png"/>
          <p:cNvPicPr>
            <a:picLocks noChangeAspect="1"/>
          </p:cNvPicPr>
          <p:nvPr/>
        </p:nvPicPr>
        <p:blipFill>
          <a:blip r:embed="rId3" cstate="print"/>
          <a:stretch>
            <a:fillRect/>
          </a:stretch>
        </p:blipFill>
        <p:spPr>
          <a:xfrm>
            <a:off x="6400800" y="2362200"/>
            <a:ext cx="1605534" cy="3276600"/>
          </a:xfrm>
          <a:prstGeom prst="rect">
            <a:avLst/>
          </a:prstGeom>
        </p:spPr>
      </p:pic>
      <p:sp>
        <p:nvSpPr>
          <p:cNvPr id="6" name="TextBox 5"/>
          <p:cNvSpPr txBox="1"/>
          <p:nvPr/>
        </p:nvSpPr>
        <p:spPr>
          <a:xfrm>
            <a:off x="3810000" y="3429000"/>
            <a:ext cx="2133600" cy="1200329"/>
          </a:xfrm>
          <a:prstGeom prst="rect">
            <a:avLst/>
          </a:prstGeom>
          <a:noFill/>
        </p:spPr>
        <p:txBody>
          <a:bodyPr wrap="square" rtlCol="0">
            <a:spAutoFit/>
          </a:bodyPr>
          <a:lstStyle/>
          <a:p>
            <a:r>
              <a:rPr lang="en-US" sz="7200" b="1" dirty="0"/>
              <a:t>OR</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6600" b="1" dirty="0"/>
              <a:t>DOES IT MATTER?</a:t>
            </a:r>
          </a:p>
        </p:txBody>
      </p:sp>
      <p:sp>
        <p:nvSpPr>
          <p:cNvPr id="6" name="TextBox 5"/>
          <p:cNvSpPr txBox="1"/>
          <p:nvPr/>
        </p:nvSpPr>
        <p:spPr>
          <a:xfrm>
            <a:off x="3810000" y="3429000"/>
            <a:ext cx="2133600" cy="1200329"/>
          </a:xfrm>
          <a:prstGeom prst="rect">
            <a:avLst/>
          </a:prstGeom>
          <a:noFill/>
        </p:spPr>
        <p:txBody>
          <a:bodyPr wrap="square" rtlCol="0">
            <a:spAutoFit/>
          </a:bodyPr>
          <a:lstStyle/>
          <a:p>
            <a:r>
              <a:rPr lang="en-US" sz="7200" b="1" dirty="0"/>
              <a:t>OR</a:t>
            </a:r>
          </a:p>
        </p:txBody>
      </p:sp>
      <p:pic>
        <p:nvPicPr>
          <p:cNvPr id="8" name="Content Placeholder 7" descr="boy scout.jpg"/>
          <p:cNvPicPr>
            <a:picLocks noGrp="1" noChangeAspect="1"/>
          </p:cNvPicPr>
          <p:nvPr>
            <p:ph idx="1"/>
          </p:nvPr>
        </p:nvPicPr>
        <p:blipFill>
          <a:blip r:embed="rId2" cstate="print"/>
          <a:stretch>
            <a:fillRect/>
          </a:stretch>
        </p:blipFill>
        <p:spPr>
          <a:xfrm>
            <a:off x="533400" y="1828800"/>
            <a:ext cx="2709333" cy="4572000"/>
          </a:xfrm>
        </p:spPr>
      </p:pic>
      <p:pic>
        <p:nvPicPr>
          <p:cNvPr id="9" name="Picture 8" descr="capone.png"/>
          <p:cNvPicPr>
            <a:picLocks noChangeAspect="1"/>
          </p:cNvPicPr>
          <p:nvPr/>
        </p:nvPicPr>
        <p:blipFill>
          <a:blip r:embed="rId3" cstate="print"/>
          <a:stretch>
            <a:fillRect/>
          </a:stretch>
        </p:blipFill>
        <p:spPr>
          <a:xfrm>
            <a:off x="5562600" y="1828800"/>
            <a:ext cx="3429000" cy="4527622"/>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deer in a field&#10;&#10;Description automatically generated with medium confidence">
            <a:extLst>
              <a:ext uri="{FF2B5EF4-FFF2-40B4-BE49-F238E27FC236}">
                <a16:creationId xmlns:a16="http://schemas.microsoft.com/office/drawing/2014/main" id="{43376CDB-6698-BB22-E458-08072687A8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8600"/>
            <a:ext cx="9144000" cy="7315200"/>
          </a:xfrm>
          <a:prstGeom prst="rect">
            <a:avLst/>
          </a:prstGeom>
        </p:spPr>
      </p:pic>
    </p:spTree>
    <p:extLst>
      <p:ext uri="{BB962C8B-B14F-4D97-AF65-F5344CB8AC3E}">
        <p14:creationId xmlns:p14="http://schemas.microsoft.com/office/powerpoint/2010/main" val="283291684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8C76EF-EDC6-8CFA-5950-AEDCD833866C}"/>
              </a:ext>
            </a:extLst>
          </p:cNvPr>
          <p:cNvSpPr>
            <a:spLocks noGrp="1"/>
          </p:cNvSpPr>
          <p:nvPr>
            <p:ph type="title"/>
          </p:nvPr>
        </p:nvSpPr>
        <p:spPr/>
        <p:txBody>
          <a:bodyPr/>
          <a:lstStyle/>
          <a:p>
            <a:endParaRPr lang="en-US"/>
          </a:p>
        </p:txBody>
      </p:sp>
      <p:pic>
        <p:nvPicPr>
          <p:cNvPr id="5" name="Content Placeholder 4" descr="A picture containing text, businesscard, stationary, envelope&#10;&#10;Description automatically generated">
            <a:extLst>
              <a:ext uri="{FF2B5EF4-FFF2-40B4-BE49-F238E27FC236}">
                <a16:creationId xmlns:a16="http://schemas.microsoft.com/office/drawing/2014/main" id="{DC44FEBC-79CE-7B5B-F961-CECEA4E1BF8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6200" y="57150"/>
            <a:ext cx="8991600" cy="6743700"/>
          </a:xfrm>
        </p:spPr>
      </p:pic>
    </p:spTree>
    <p:extLst>
      <p:ext uri="{BB962C8B-B14F-4D97-AF65-F5344CB8AC3E}">
        <p14:creationId xmlns:p14="http://schemas.microsoft.com/office/powerpoint/2010/main" val="17838105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 letter&#10;&#10;Description automatically generated">
            <a:extLst>
              <a:ext uri="{FF2B5EF4-FFF2-40B4-BE49-F238E27FC236}">
                <a16:creationId xmlns:a16="http://schemas.microsoft.com/office/drawing/2014/main" id="{994253F6-7E6E-8955-9454-30AF8E357B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00250" y="0"/>
            <a:ext cx="5143500" cy="6858000"/>
          </a:xfrm>
          <a:prstGeom prst="rect">
            <a:avLst/>
          </a:prstGeom>
        </p:spPr>
      </p:pic>
    </p:spTree>
    <p:extLst>
      <p:ext uri="{BB962C8B-B14F-4D97-AF65-F5344CB8AC3E}">
        <p14:creationId xmlns:p14="http://schemas.microsoft.com/office/powerpoint/2010/main" val="210352212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C801CF-8E98-165F-7150-9C7E0DDDC7C6}"/>
              </a:ext>
            </a:extLst>
          </p:cNvPr>
          <p:cNvSpPr>
            <a:spLocks noGrp="1"/>
          </p:cNvSpPr>
          <p:nvPr>
            <p:ph type="title"/>
          </p:nvPr>
        </p:nvSpPr>
        <p:spPr/>
        <p:txBody>
          <a:bodyPr/>
          <a:lstStyle/>
          <a:p>
            <a:endParaRPr lang="en-US"/>
          </a:p>
        </p:txBody>
      </p:sp>
      <p:pic>
        <p:nvPicPr>
          <p:cNvPr id="5" name="Content Placeholder 4" descr="Text, letter&#10;&#10;Description automatically generated">
            <a:extLst>
              <a:ext uri="{FF2B5EF4-FFF2-40B4-BE49-F238E27FC236}">
                <a16:creationId xmlns:a16="http://schemas.microsoft.com/office/drawing/2014/main" id="{62F9770B-4B3A-46A7-0AAD-53D3AF32221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88902" y="12700"/>
            <a:ext cx="5308996" cy="7078662"/>
          </a:xfrm>
        </p:spPr>
      </p:pic>
    </p:spTree>
    <p:extLst>
      <p:ext uri="{BB962C8B-B14F-4D97-AF65-F5344CB8AC3E}">
        <p14:creationId xmlns:p14="http://schemas.microsoft.com/office/powerpoint/2010/main" val="404115275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outdoor, person, person&#10;&#10;Description automatically generated">
            <a:extLst>
              <a:ext uri="{FF2B5EF4-FFF2-40B4-BE49-F238E27FC236}">
                <a16:creationId xmlns:a16="http://schemas.microsoft.com/office/drawing/2014/main" id="{68B68477-BE84-2611-C00B-56B9E3AAF2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285655"/>
            <a:ext cx="9220200" cy="6235159"/>
          </a:xfrm>
          <a:prstGeom prst="rect">
            <a:avLst/>
          </a:prstGeom>
        </p:spPr>
      </p:pic>
    </p:spTree>
    <p:extLst>
      <p:ext uri="{BB962C8B-B14F-4D97-AF65-F5344CB8AC3E}">
        <p14:creationId xmlns:p14="http://schemas.microsoft.com/office/powerpoint/2010/main" val="2639076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black&#10;&#10;Description automatically generated">
            <a:extLst>
              <a:ext uri="{FF2B5EF4-FFF2-40B4-BE49-F238E27FC236}">
                <a16:creationId xmlns:a16="http://schemas.microsoft.com/office/drawing/2014/main" id="{DBEB4E6C-D940-BBA7-90DD-0EC9292246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69976"/>
            <a:ext cx="9144000" cy="5718048"/>
          </a:xfrm>
          <a:prstGeom prst="rect">
            <a:avLst/>
          </a:prstGeom>
        </p:spPr>
      </p:pic>
    </p:spTree>
    <p:extLst>
      <p:ext uri="{BB962C8B-B14F-4D97-AF65-F5344CB8AC3E}">
        <p14:creationId xmlns:p14="http://schemas.microsoft.com/office/powerpoint/2010/main" val="55598361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456267"/>
          </a:xfrm>
        </p:spPr>
        <p:txBody>
          <a:bodyPr>
            <a:normAutofit fontScale="90000"/>
          </a:bodyPr>
          <a:lstStyle/>
          <a:p>
            <a:pPr algn="ctr"/>
            <a:r>
              <a:rPr lang="en-US" sz="6000" b="1" dirty="0"/>
              <a:t>QUESTIONS???</a:t>
            </a:r>
            <a:br>
              <a:rPr lang="en-US" b="1" dirty="0"/>
            </a:br>
            <a:r>
              <a:rPr lang="en-US" sz="2700" b="1" dirty="0">
                <a:solidFill>
                  <a:srgbClr val="FFFF00"/>
                </a:solidFill>
                <a:hlinkClick r:id="rId2">
                  <a:extLst>
                    <a:ext uri="{A12FA001-AC4F-418D-AE19-62706E023703}">
                      <ahyp:hlinkClr xmlns:ahyp="http://schemas.microsoft.com/office/drawing/2018/hyperlinkcolor" val="tx"/>
                    </a:ext>
                  </a:extLst>
                </a:hlinkClick>
              </a:rPr>
              <a:t>mark@thetexastrialattorney.com</a:t>
            </a:r>
            <a:br>
              <a:rPr lang="en-US" sz="2700" b="1" dirty="0"/>
            </a:br>
            <a:r>
              <a:rPr lang="en-US" sz="4000" b="1" dirty="0"/>
              <a:t>cell: (832) 654-3058</a:t>
            </a:r>
          </a:p>
        </p:txBody>
      </p:sp>
      <p:pic>
        <p:nvPicPr>
          <p:cNvPr id="4" name="Content Placeholder 3" descr="ThLF-Logo_aggresive (3).jpg"/>
          <p:cNvPicPr>
            <a:picLocks noGrp="1" noChangeAspect="1"/>
          </p:cNvPicPr>
          <p:nvPr>
            <p:ph idx="1"/>
          </p:nvPr>
        </p:nvPicPr>
        <p:blipFill>
          <a:blip r:embed="rId3" cstate="print"/>
          <a:stretch>
            <a:fillRect/>
          </a:stretch>
        </p:blipFill>
        <p:spPr>
          <a:xfrm>
            <a:off x="1676400" y="2438400"/>
            <a:ext cx="5791200" cy="4274719"/>
          </a:xfr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15443" r="24251" b="20524"/>
          <a:stretch>
            <a:fillRect/>
          </a:stretch>
        </p:blipFill>
        <p:spPr>
          <a:xfrm>
            <a:off x="-38100" y="874597"/>
            <a:ext cx="9144000" cy="514350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43128" y="5395020"/>
            <a:ext cx="301519" cy="229531"/>
          </a:xfrm>
          <a:prstGeom prst="rect">
            <a:avLst/>
          </a:prstGeom>
        </p:spPr>
      </p:pic>
      <p:pic>
        <p:nvPicPr>
          <p:cNvPr id="4" name="Picture 4"/>
          <p:cNvPicPr>
            <a:picLocks noChangeAspect="1"/>
          </p:cNvPicPr>
          <p:nvPr/>
        </p:nvPicPr>
        <p:blipFill>
          <a:blip r:embed="rId6"/>
          <a:srcRect/>
          <a:stretch>
            <a:fillRect/>
          </a:stretch>
        </p:blipFill>
        <p:spPr>
          <a:xfrm>
            <a:off x="1493888" y="4941932"/>
            <a:ext cx="1684817" cy="1684817"/>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075198" y="4491171"/>
            <a:ext cx="301519" cy="229531"/>
          </a:xfrm>
          <a:prstGeom prst="rect">
            <a:avLst/>
          </a:prstGeom>
        </p:spPr>
      </p:pic>
      <p:pic>
        <p:nvPicPr>
          <p:cNvPr id="6" name="Picture 6"/>
          <p:cNvPicPr>
            <a:picLocks noChangeAspect="1"/>
          </p:cNvPicPr>
          <p:nvPr/>
        </p:nvPicPr>
        <p:blipFill>
          <a:blip r:embed="rId6"/>
          <a:srcRect/>
          <a:stretch>
            <a:fillRect/>
          </a:stretch>
        </p:blipFill>
        <p:spPr>
          <a:xfrm>
            <a:off x="2225957" y="3984758"/>
            <a:ext cx="1684817" cy="1684817"/>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877186" y="3783547"/>
            <a:ext cx="301519" cy="229531"/>
          </a:xfrm>
          <a:prstGeom prst="rect">
            <a:avLst/>
          </a:prstGeom>
        </p:spPr>
      </p:pic>
      <p:pic>
        <p:nvPicPr>
          <p:cNvPr id="8" name="Picture 8"/>
          <p:cNvPicPr>
            <a:picLocks noChangeAspect="1"/>
          </p:cNvPicPr>
          <p:nvPr/>
        </p:nvPicPr>
        <p:blipFill>
          <a:blip r:embed="rId6"/>
          <a:srcRect/>
          <a:stretch>
            <a:fillRect/>
          </a:stretch>
        </p:blipFill>
        <p:spPr>
          <a:xfrm>
            <a:off x="3027945" y="3257115"/>
            <a:ext cx="1684817" cy="1684817"/>
          </a:xfrm>
          <a:prstGeom prst="rect">
            <a:avLst/>
          </a:prstGeom>
        </p:spPr>
      </p:pic>
      <p:pic>
        <p:nvPicPr>
          <p:cNvPr id="9" name="Picture 9"/>
          <p:cNvPicPr>
            <a:picLocks noChangeAspect="1"/>
          </p:cNvPicPr>
          <p:nvPr/>
        </p:nvPicPr>
        <p:blipFill>
          <a:blip r:embed="rId6"/>
          <a:srcRect/>
          <a:stretch>
            <a:fillRect/>
          </a:stretch>
        </p:blipFill>
        <p:spPr>
          <a:xfrm>
            <a:off x="3488420" y="2586592"/>
            <a:ext cx="1684817" cy="1684817"/>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955488" y="2551334"/>
            <a:ext cx="301519" cy="229531"/>
          </a:xfrm>
          <a:prstGeom prst="rect">
            <a:avLst/>
          </a:prstGeom>
        </p:spPr>
      </p:pic>
      <p:pic>
        <p:nvPicPr>
          <p:cNvPr id="11" name="Picture 11"/>
          <p:cNvPicPr>
            <a:picLocks noChangeAspect="1"/>
          </p:cNvPicPr>
          <p:nvPr/>
        </p:nvPicPr>
        <p:blipFill>
          <a:blip r:embed="rId6"/>
          <a:srcRect/>
          <a:stretch>
            <a:fillRect/>
          </a:stretch>
        </p:blipFill>
        <p:spPr>
          <a:xfrm>
            <a:off x="3957258" y="1938457"/>
            <a:ext cx="1684817" cy="1684817"/>
          </a:xfrm>
          <a:prstGeom prst="rect">
            <a:avLst/>
          </a:prstGeom>
        </p:spPr>
      </p:pic>
      <p:sp>
        <p:nvSpPr>
          <p:cNvPr id="12" name="TextBox 12"/>
          <p:cNvSpPr txBox="1"/>
          <p:nvPr/>
        </p:nvSpPr>
        <p:spPr>
          <a:xfrm>
            <a:off x="1588715" y="1191071"/>
            <a:ext cx="3062386" cy="143757"/>
          </a:xfrm>
          <a:prstGeom prst="rect">
            <a:avLst/>
          </a:prstGeom>
        </p:spPr>
        <p:txBody>
          <a:bodyPr wrap="square" lIns="0" tIns="0" rIns="0" bIns="0" rtlCol="0" anchor="t">
            <a:spAutoFit/>
          </a:bodyPr>
          <a:lstStyle/>
          <a:p>
            <a:pPr algn="ctr">
              <a:lnSpc>
                <a:spcPts val="1092"/>
              </a:lnSpc>
            </a:pPr>
            <a:r>
              <a:rPr lang="en-US" sz="1300" dirty="0">
                <a:solidFill>
                  <a:srgbClr val="FFFFFF"/>
                </a:solidFill>
                <a:latin typeface="Open Sans Bold"/>
              </a:rPr>
              <a:t>BEYOND A REASONABLE DOUBT</a:t>
            </a:r>
          </a:p>
        </p:txBody>
      </p:sp>
      <p:pic>
        <p:nvPicPr>
          <p:cNvPr id="13"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684792" y="1256835"/>
            <a:ext cx="301519" cy="229531"/>
          </a:xfrm>
          <a:prstGeom prst="rect">
            <a:avLst/>
          </a:prstGeom>
        </p:spPr>
      </p:pic>
      <p:pic>
        <p:nvPicPr>
          <p:cNvPr id="14" name="Picture 14"/>
          <p:cNvPicPr>
            <a:picLocks noChangeAspect="1"/>
          </p:cNvPicPr>
          <p:nvPr/>
        </p:nvPicPr>
        <p:blipFill>
          <a:blip r:embed="rId7"/>
          <a:srcRect/>
          <a:stretch>
            <a:fillRect/>
          </a:stretch>
        </p:blipFill>
        <p:spPr>
          <a:xfrm>
            <a:off x="4572000" y="425995"/>
            <a:ext cx="2160597" cy="2160597"/>
          </a:xfrm>
          <a:prstGeom prst="rect">
            <a:avLst/>
          </a:prstGeom>
        </p:spPr>
      </p:pic>
      <p:sp>
        <p:nvSpPr>
          <p:cNvPr id="15" name="TextBox 15"/>
          <p:cNvSpPr txBox="1"/>
          <p:nvPr/>
        </p:nvSpPr>
        <p:spPr>
          <a:xfrm>
            <a:off x="578947" y="1416477"/>
            <a:ext cx="2434494" cy="615553"/>
          </a:xfrm>
          <a:prstGeom prst="rect">
            <a:avLst/>
          </a:prstGeom>
        </p:spPr>
        <p:txBody>
          <a:bodyPr lIns="0" tIns="0" rIns="0" bIns="0" rtlCol="0" anchor="t">
            <a:spAutoFit/>
          </a:bodyPr>
          <a:lstStyle/>
          <a:p>
            <a:pPr algn="ctr">
              <a:lnSpc>
                <a:spcPts val="2365"/>
              </a:lnSpc>
            </a:pPr>
            <a:r>
              <a:rPr lang="en-US" sz="2200" u="sng" dirty="0">
                <a:solidFill>
                  <a:srgbClr val="7ED957"/>
                </a:solidFill>
                <a:latin typeface="Open Sans Bold"/>
              </a:rPr>
              <a:t>A </a:t>
            </a:r>
            <a:r>
              <a:rPr lang="en-US" sz="2200" dirty="0">
                <a:solidFill>
                  <a:srgbClr val="7ED957"/>
                </a:solidFill>
                <a:latin typeface="Open Sans Bold"/>
              </a:rPr>
              <a:t>Reasonable </a:t>
            </a:r>
          </a:p>
          <a:p>
            <a:pPr algn="ctr">
              <a:lnSpc>
                <a:spcPts val="2365"/>
              </a:lnSpc>
            </a:pPr>
            <a:r>
              <a:rPr lang="en-US" sz="2200" dirty="0">
                <a:solidFill>
                  <a:srgbClr val="7ED957"/>
                </a:solidFill>
                <a:latin typeface="Open Sans Bold"/>
              </a:rPr>
              <a:t>Doubt</a:t>
            </a:r>
          </a:p>
        </p:txBody>
      </p:sp>
      <p:sp>
        <p:nvSpPr>
          <p:cNvPr id="16" name="AutoShape 16"/>
          <p:cNvSpPr/>
          <p:nvPr/>
        </p:nvSpPr>
        <p:spPr>
          <a:xfrm>
            <a:off x="3114700" y="1555636"/>
            <a:ext cx="1718619" cy="11085"/>
          </a:xfrm>
          <a:prstGeom prst="line">
            <a:avLst/>
          </a:prstGeom>
          <a:ln w="228600" cap="flat">
            <a:solidFill>
              <a:srgbClr val="7ED957"/>
            </a:solidFill>
            <a:prstDash val="solid"/>
            <a:headEnd type="none" w="sm" len="sm"/>
            <a:tailEnd type="triangle" w="lg" len="med"/>
          </a:ln>
        </p:spPr>
        <p:txBody>
          <a:bodyPr/>
          <a:lstStyle/>
          <a:p>
            <a:endParaRPr lang="en-US"/>
          </a:p>
        </p:txBody>
      </p:sp>
      <p:pic>
        <p:nvPicPr>
          <p:cNvPr id="17" name="Picture 1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4470740" y="1409165"/>
            <a:ext cx="202520" cy="856815"/>
          </a:xfrm>
          <a:prstGeom prst="rect">
            <a:avLst/>
          </a:prstGeom>
        </p:spPr>
      </p:pic>
      <p:pic>
        <p:nvPicPr>
          <p:cNvPr id="18" name="Picture 18"/>
          <p:cNvPicPr>
            <a:picLocks noChangeAspect="1"/>
          </p:cNvPicPr>
          <p:nvPr/>
        </p:nvPicPr>
        <p:blipFill>
          <a:blip r:embed="rId10"/>
          <a:srcRect/>
          <a:stretch>
            <a:fillRect/>
          </a:stretch>
        </p:blipFill>
        <p:spPr>
          <a:xfrm>
            <a:off x="4352667" y="1115025"/>
            <a:ext cx="1956133" cy="1956133"/>
          </a:xfrm>
          <a:prstGeom prst="rect">
            <a:avLst/>
          </a:prstGeom>
        </p:spPr>
      </p:pic>
      <p:sp>
        <p:nvSpPr>
          <p:cNvPr id="19" name="TextBox 19"/>
          <p:cNvSpPr txBox="1"/>
          <p:nvPr/>
        </p:nvSpPr>
        <p:spPr>
          <a:xfrm>
            <a:off x="3530" y="5769145"/>
            <a:ext cx="1272173" cy="211083"/>
          </a:xfrm>
          <a:prstGeom prst="rect">
            <a:avLst/>
          </a:prstGeom>
        </p:spPr>
        <p:txBody>
          <a:bodyPr wrap="square" lIns="0" tIns="0" rIns="0" bIns="0" rtlCol="0" anchor="t">
            <a:spAutoFit/>
          </a:bodyPr>
          <a:lstStyle/>
          <a:p>
            <a:pPr algn="ctr">
              <a:lnSpc>
                <a:spcPts val="1820"/>
              </a:lnSpc>
            </a:pPr>
            <a:r>
              <a:rPr lang="en-US" sz="1300" dirty="0">
                <a:solidFill>
                  <a:srgbClr val="FFFFFF"/>
                </a:solidFill>
                <a:latin typeface="Open Sans Bold"/>
              </a:rPr>
              <a:t>NO EVIDENCE</a:t>
            </a:r>
          </a:p>
        </p:txBody>
      </p:sp>
      <p:sp>
        <p:nvSpPr>
          <p:cNvPr id="20" name="TextBox 20"/>
          <p:cNvSpPr txBox="1"/>
          <p:nvPr/>
        </p:nvSpPr>
        <p:spPr>
          <a:xfrm>
            <a:off x="261871" y="4462596"/>
            <a:ext cx="1776376" cy="441916"/>
          </a:xfrm>
          <a:prstGeom prst="rect">
            <a:avLst/>
          </a:prstGeom>
        </p:spPr>
        <p:txBody>
          <a:bodyPr lIns="0" tIns="0" rIns="0" bIns="0" rtlCol="0" anchor="t">
            <a:spAutoFit/>
          </a:bodyPr>
          <a:lstStyle/>
          <a:p>
            <a:pPr algn="ctr">
              <a:lnSpc>
                <a:spcPts val="1820"/>
              </a:lnSpc>
            </a:pPr>
            <a:r>
              <a:rPr lang="en-US" sz="1300" dirty="0">
                <a:solidFill>
                  <a:srgbClr val="FFFFFF"/>
                </a:solidFill>
                <a:latin typeface="Open Sans Bold"/>
              </a:rPr>
              <a:t>REASONABLE SUSPICION</a:t>
            </a:r>
          </a:p>
        </p:txBody>
      </p:sp>
      <p:sp>
        <p:nvSpPr>
          <p:cNvPr id="21" name="TextBox 21"/>
          <p:cNvSpPr txBox="1"/>
          <p:nvPr/>
        </p:nvSpPr>
        <p:spPr>
          <a:xfrm>
            <a:off x="759309" y="3803126"/>
            <a:ext cx="1949885" cy="211083"/>
          </a:xfrm>
          <a:prstGeom prst="rect">
            <a:avLst/>
          </a:prstGeom>
        </p:spPr>
        <p:txBody>
          <a:bodyPr wrap="square" lIns="0" tIns="0" rIns="0" bIns="0" rtlCol="0" anchor="t">
            <a:spAutoFit/>
          </a:bodyPr>
          <a:lstStyle/>
          <a:p>
            <a:pPr algn="ctr">
              <a:lnSpc>
                <a:spcPts val="1820"/>
              </a:lnSpc>
            </a:pPr>
            <a:r>
              <a:rPr lang="en-US" sz="1300" dirty="0">
                <a:solidFill>
                  <a:srgbClr val="FFFFFF"/>
                </a:solidFill>
                <a:latin typeface="Open Sans Bold"/>
              </a:rPr>
              <a:t>PROBABLE CAUSE</a:t>
            </a:r>
          </a:p>
        </p:txBody>
      </p:sp>
      <p:sp>
        <p:nvSpPr>
          <p:cNvPr id="22" name="TextBox 22"/>
          <p:cNvSpPr txBox="1"/>
          <p:nvPr/>
        </p:nvSpPr>
        <p:spPr>
          <a:xfrm>
            <a:off x="1754357" y="3279562"/>
            <a:ext cx="1576033" cy="430182"/>
          </a:xfrm>
          <a:prstGeom prst="rect">
            <a:avLst/>
          </a:prstGeom>
        </p:spPr>
        <p:txBody>
          <a:bodyPr wrap="square" lIns="0" tIns="0" rIns="0" bIns="0" rtlCol="0" anchor="t">
            <a:spAutoFit/>
          </a:bodyPr>
          <a:lstStyle/>
          <a:p>
            <a:pPr algn="ctr">
              <a:lnSpc>
                <a:spcPts val="1820"/>
              </a:lnSpc>
            </a:pPr>
            <a:r>
              <a:rPr lang="en-US" sz="1300" dirty="0">
                <a:solidFill>
                  <a:srgbClr val="FFFFFF"/>
                </a:solidFill>
                <a:latin typeface="Open Sans Bold"/>
              </a:rPr>
              <a:t>PREPONDERANCE</a:t>
            </a:r>
          </a:p>
          <a:p>
            <a:pPr algn="ctr">
              <a:lnSpc>
                <a:spcPts val="1820"/>
              </a:lnSpc>
            </a:pPr>
            <a:endParaRPr lang="en-US" sz="900" dirty="0">
              <a:solidFill>
                <a:srgbClr val="FFFFFF"/>
              </a:solidFill>
              <a:latin typeface="Open Sans Bold"/>
            </a:endParaRPr>
          </a:p>
        </p:txBody>
      </p:sp>
      <p:sp>
        <p:nvSpPr>
          <p:cNvPr id="24" name="TextBox 24"/>
          <p:cNvSpPr txBox="1"/>
          <p:nvPr/>
        </p:nvSpPr>
        <p:spPr>
          <a:xfrm>
            <a:off x="1028700" y="2522759"/>
            <a:ext cx="2865258" cy="211083"/>
          </a:xfrm>
          <a:prstGeom prst="rect">
            <a:avLst/>
          </a:prstGeom>
        </p:spPr>
        <p:txBody>
          <a:bodyPr wrap="square" lIns="0" tIns="0" rIns="0" bIns="0" rtlCol="0" anchor="t">
            <a:spAutoFit/>
          </a:bodyPr>
          <a:lstStyle/>
          <a:p>
            <a:pPr algn="ctr">
              <a:lnSpc>
                <a:spcPts val="1820"/>
              </a:lnSpc>
            </a:pPr>
            <a:r>
              <a:rPr lang="en-US" sz="1300" dirty="0">
                <a:solidFill>
                  <a:srgbClr val="FFFFFF"/>
                </a:solidFill>
                <a:latin typeface="Open Sans Bold"/>
              </a:rPr>
              <a:t>CLEAR AND CONVINCING</a:t>
            </a:r>
          </a:p>
        </p:txBody>
      </p:sp>
      <p:pic>
        <p:nvPicPr>
          <p:cNvPr id="26" name="Picture 7">
            <a:extLst>
              <a:ext uri="{FF2B5EF4-FFF2-40B4-BE49-F238E27FC236}">
                <a16:creationId xmlns:a16="http://schemas.microsoft.com/office/drawing/2014/main" id="{5576B08C-0F89-5CDF-6C29-CBA10C9AB71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420665" y="3302672"/>
            <a:ext cx="301519" cy="229531"/>
          </a:xfrm>
          <a:prstGeom prst="rect">
            <a:avLst/>
          </a:prstGeom>
        </p:spPr>
      </p:pic>
      <p:sp>
        <p:nvSpPr>
          <p:cNvPr id="32" name="TextBox 31">
            <a:extLst>
              <a:ext uri="{FF2B5EF4-FFF2-40B4-BE49-F238E27FC236}">
                <a16:creationId xmlns:a16="http://schemas.microsoft.com/office/drawing/2014/main" id="{1211565D-24E3-5A10-261A-B6B3707B9C03}"/>
              </a:ext>
            </a:extLst>
          </p:cNvPr>
          <p:cNvSpPr txBox="1"/>
          <p:nvPr/>
        </p:nvSpPr>
        <p:spPr>
          <a:xfrm>
            <a:off x="38101" y="5385232"/>
            <a:ext cx="1176214" cy="308482"/>
          </a:xfrm>
          <a:prstGeom prst="rect">
            <a:avLst/>
          </a:prstGeom>
          <a:noFill/>
        </p:spPr>
        <p:txBody>
          <a:bodyPr wrap="square">
            <a:spAutoFit/>
          </a:bodyPr>
          <a:lstStyle/>
          <a:p>
            <a:pPr algn="ctr">
              <a:lnSpc>
                <a:spcPts val="1820"/>
              </a:lnSpc>
            </a:pPr>
            <a:r>
              <a:rPr lang="en-US" sz="1300" dirty="0">
                <a:solidFill>
                  <a:srgbClr val="FFFFFF"/>
                </a:solidFill>
                <a:latin typeface="Open Sans Bold"/>
              </a:rPr>
              <a:t>SCINTILLA</a:t>
            </a:r>
          </a:p>
        </p:txBody>
      </p:sp>
      <p:sp>
        <p:nvSpPr>
          <p:cNvPr id="25" name="TextBox 24">
            <a:extLst>
              <a:ext uri="{FF2B5EF4-FFF2-40B4-BE49-F238E27FC236}">
                <a16:creationId xmlns:a16="http://schemas.microsoft.com/office/drawing/2014/main" id="{C9BAFC99-1DE0-B906-3FC5-E9347DC530D7}"/>
              </a:ext>
            </a:extLst>
          </p:cNvPr>
          <p:cNvSpPr txBox="1"/>
          <p:nvPr/>
        </p:nvSpPr>
        <p:spPr>
          <a:xfrm>
            <a:off x="7120220" y="1506293"/>
            <a:ext cx="1956133" cy="1384995"/>
          </a:xfrm>
          <a:prstGeom prst="rect">
            <a:avLst/>
          </a:prstGeom>
          <a:noFill/>
        </p:spPr>
        <p:txBody>
          <a:bodyPr wrap="square" rtlCol="0">
            <a:spAutoFit/>
          </a:bodyPr>
          <a:lstStyle/>
          <a:p>
            <a:pPr algn="ctr"/>
            <a:r>
              <a:rPr lang="en-US" sz="2800" dirty="0"/>
              <a:t>BURDENS OF PROOF</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calendar&#10;&#10;Description automatically generated">
            <a:extLst>
              <a:ext uri="{FF2B5EF4-FFF2-40B4-BE49-F238E27FC236}">
                <a16:creationId xmlns:a16="http://schemas.microsoft.com/office/drawing/2014/main" id="{D57B72F2-3CD4-FF11-4F25-191827EA00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00250" y="0"/>
            <a:ext cx="5314950" cy="7086600"/>
          </a:xfrm>
          <a:prstGeom prst="rect">
            <a:avLst/>
          </a:prstGeom>
        </p:spPr>
      </p:pic>
    </p:spTree>
    <p:extLst>
      <p:ext uri="{BB962C8B-B14F-4D97-AF65-F5344CB8AC3E}">
        <p14:creationId xmlns:p14="http://schemas.microsoft.com/office/powerpoint/2010/main" val="16478895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B7381E-8E70-A3A0-F162-6370D242AF34}"/>
              </a:ext>
            </a:extLst>
          </p:cNvPr>
          <p:cNvSpPr>
            <a:spLocks noGrp="1"/>
          </p:cNvSpPr>
          <p:nvPr>
            <p:ph type="title"/>
          </p:nvPr>
        </p:nvSpPr>
        <p:spPr/>
        <p:txBody>
          <a:bodyPr/>
          <a:lstStyle/>
          <a:p>
            <a:endParaRPr lang="en-US"/>
          </a:p>
        </p:txBody>
      </p:sp>
      <p:pic>
        <p:nvPicPr>
          <p:cNvPr id="5" name="Content Placeholder 4" descr="Text, letter&#10;&#10;Description automatically generated">
            <a:extLst>
              <a:ext uri="{FF2B5EF4-FFF2-40B4-BE49-F238E27FC236}">
                <a16:creationId xmlns:a16="http://schemas.microsoft.com/office/drawing/2014/main" id="{84882570-2BB7-4274-539D-5C208C66BF6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81200" y="-76200"/>
            <a:ext cx="5410200" cy="7213600"/>
          </a:xfrm>
        </p:spPr>
      </p:pic>
    </p:spTree>
    <p:extLst>
      <p:ext uri="{BB962C8B-B14F-4D97-AF65-F5344CB8AC3E}">
        <p14:creationId xmlns:p14="http://schemas.microsoft.com/office/powerpoint/2010/main" val="16470722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 whiteboard&#10;&#10;Description automatically generated">
            <a:extLst>
              <a:ext uri="{FF2B5EF4-FFF2-40B4-BE49-F238E27FC236}">
                <a16:creationId xmlns:a16="http://schemas.microsoft.com/office/drawing/2014/main" id="{06D276BD-5989-D7B3-C847-5BB136CED2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00250" y="0"/>
            <a:ext cx="5467350" cy="7289800"/>
          </a:xfrm>
          <a:prstGeom prst="rect">
            <a:avLst/>
          </a:prstGeom>
        </p:spPr>
      </p:pic>
    </p:spTree>
    <p:extLst>
      <p:ext uri="{BB962C8B-B14F-4D97-AF65-F5344CB8AC3E}">
        <p14:creationId xmlns:p14="http://schemas.microsoft.com/office/powerpoint/2010/main" val="274292810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elestial">
  <a:themeElements>
    <a:clrScheme name="Celestial">
      <a:dk1>
        <a:sysClr val="windowText" lastClr="000000"/>
      </a:dk1>
      <a:lt1>
        <a:sysClr val="window" lastClr="FFFFFF"/>
      </a:lt1>
      <a:dk2>
        <a:srgbClr val="18276C"/>
      </a:dk2>
      <a:lt2>
        <a:srgbClr val="EBEBEB"/>
      </a:lt2>
      <a:accent1>
        <a:srgbClr val="AC3EC1"/>
      </a:accent1>
      <a:accent2>
        <a:srgbClr val="477BD1"/>
      </a:accent2>
      <a:accent3>
        <a:srgbClr val="46B298"/>
      </a:accent3>
      <a:accent4>
        <a:srgbClr val="90BA4C"/>
      </a:accent4>
      <a:accent5>
        <a:srgbClr val="DD9D31"/>
      </a:accent5>
      <a:accent6>
        <a:srgbClr val="E25247"/>
      </a:accent6>
      <a:hlink>
        <a:srgbClr val="C573D2"/>
      </a:hlink>
      <a:folHlink>
        <a:srgbClr val="CCAEE8"/>
      </a:folHlink>
    </a:clrScheme>
    <a:fontScheme name="Celestial">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42E5908D-19A2-46FD-89FA-638B126129E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TM03457452[[fn=Celestial]]</Template>
  <TotalTime>289</TotalTime>
  <Words>937</Words>
  <Application>Microsoft Office PowerPoint</Application>
  <PresentationFormat>On-screen Show (4:3)</PresentationFormat>
  <Paragraphs>143</Paragraphs>
  <Slides>53</Slides>
  <Notes>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53</vt:i4>
      </vt:variant>
    </vt:vector>
  </HeadingPairs>
  <TitlesOfParts>
    <vt:vector size="59" baseType="lpstr">
      <vt:lpstr>Arial</vt:lpstr>
      <vt:lpstr>Calibri</vt:lpstr>
      <vt:lpstr>Calibri Light</vt:lpstr>
      <vt:lpstr>Open Sans Bold</vt:lpstr>
      <vt:lpstr>Trebuchet MS</vt:lpstr>
      <vt:lpstr>Celestial</vt:lpstr>
      <vt:lpstr>SCIENCE IN BITE SIZED CHUNKS; Images, Analogies and stories</vt:lpstr>
      <vt:lpstr>PRESUMPTION + RD =  NOT GUILTY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WANT TO BET?</vt:lpstr>
      <vt:lpstr>PowerPoint Presentation</vt:lpstr>
      <vt:lpstr>HOW DO YOU FEEL ABOUT POLICE LABS?</vt:lpstr>
      <vt:lpstr>TAXALYZER 9000</vt:lpstr>
      <vt:lpstr>     BREATH          v.      BLOOD</vt:lpstr>
      <vt:lpstr>PowerPoint Presentation</vt:lpstr>
      <vt:lpstr>DNA TEST</vt:lpstr>
      <vt:lpstr>DNA TEST</vt:lpstr>
      <vt:lpstr>DNA TEST</vt:lpstr>
      <vt:lpstr>PowerPoint Presentation</vt:lpstr>
      <vt:lpstr>PowerPoint Presentation</vt:lpstr>
      <vt:lpstr>PowerPoint Presentation</vt:lpstr>
      <vt:lpstr>PowerPoint Presentation</vt:lpstr>
      <vt:lpstr>PowerPoint Presentation</vt:lpstr>
      <vt:lpstr>DOPPLER RADAR</vt:lpstr>
      <vt:lpstr>DOPPLER RADAR</vt:lpstr>
      <vt:lpstr>PowerPoint Presentation</vt:lpstr>
      <vt:lpstr>COVID TEST</vt:lpstr>
      <vt:lpstr>COVID TEST</vt:lpstr>
      <vt:lpstr>Is any test really error proof?  </vt:lpstr>
      <vt:lpstr>THERMOMETER </vt:lpstr>
      <vt:lpstr>BLOOD TESTING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JURY NULLIFICATION</vt:lpstr>
      <vt:lpstr>PowerPoint Presentation</vt:lpstr>
      <vt:lpstr>DOES IT MATTER?</vt:lpstr>
      <vt:lpstr>DOES IT MATTER?</vt:lpstr>
      <vt:lpstr>PowerPoint Presentation</vt:lpstr>
      <vt:lpstr>PowerPoint Presentation</vt:lpstr>
      <vt:lpstr>PowerPoint Presentation</vt:lpstr>
      <vt:lpstr>PowerPoint Presentation</vt:lpstr>
      <vt:lpstr>PowerPoint Presentation</vt:lpstr>
      <vt:lpstr>QUESTIONS??? mark@thetexastrialattorney.com cell: (832) 654-3058</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10 DWI TRIAL SILVER BULLETS</dc:title>
  <dc:creator>MarkThiessen</dc:creator>
  <cp:lastModifiedBy>Mark Thiessen</cp:lastModifiedBy>
  <cp:revision>32</cp:revision>
  <dcterms:created xsi:type="dcterms:W3CDTF">2013-07-23T23:03:01Z</dcterms:created>
  <dcterms:modified xsi:type="dcterms:W3CDTF">2023-10-09T22:01:13Z</dcterms:modified>
</cp:coreProperties>
</file>